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6D3_7EB1A27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00_35CE4CD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860" r:id="rId5"/>
    <p:sldMasterId id="2147483889" r:id="rId6"/>
    <p:sldMasterId id="2147483891" r:id="rId7"/>
  </p:sldMasterIdLst>
  <p:notesMasterIdLst>
    <p:notesMasterId r:id="rId19"/>
  </p:notesMasterIdLst>
  <p:handoutMasterIdLst>
    <p:handoutMasterId r:id="rId20"/>
  </p:handoutMasterIdLst>
  <p:sldIdLst>
    <p:sldId id="1734" r:id="rId8"/>
    <p:sldId id="1747" r:id="rId9"/>
    <p:sldId id="1793" r:id="rId10"/>
    <p:sldId id="1799" r:id="rId11"/>
    <p:sldId id="1791" r:id="rId12"/>
    <p:sldId id="1794" r:id="rId13"/>
    <p:sldId id="1801" r:id="rId14"/>
    <p:sldId id="1797" r:id="rId15"/>
    <p:sldId id="1798" r:id="rId16"/>
    <p:sldId id="1792" r:id="rId17"/>
    <p:sldId id="17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D1C45D-77A4-D541-6F1A-6E06C5957BE7}" name="Rutherford, Alana" initials="RA" userId="S::alana.rutherford@stantec.com::9acaa643-b1a4-48e9-8b9e-c56e3a3aca1e" providerId="AD"/>
  <p188:author id="{3A819BDC-6DA5-34F5-1F7C-2CAEE28F144F}" name="Sternlieb, Sonya" initials="SS" userId="S::Sonya.Sternlieb@stantec.com::dd9baf83-cd13-4f66-8942-33b29fddd8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dman, Andrew" initials="WA" lastIdx="1" clrIdx="0">
    <p:extLst>
      <p:ext uri="{19B8F6BF-5375-455C-9EA6-DF929625EA0E}">
        <p15:presenceInfo xmlns:p15="http://schemas.microsoft.com/office/powerpoint/2012/main" userId="S::Andrew.Wedman@stantec.com::a4500bbe-6dea-4781-b385-e92dbec2d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ECF8"/>
    <a:srgbClr val="000000"/>
    <a:srgbClr val="C9C4BD"/>
    <a:srgbClr val="F2EFEC"/>
    <a:srgbClr val="ED6631"/>
    <a:srgbClr val="FFFFFF"/>
    <a:srgbClr val="E2DDDB"/>
    <a:srgbClr val="1A845C"/>
    <a:srgbClr val="2A73D9"/>
    <a:srgbClr val="F3BE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40" autoAdjust="0"/>
    <p:restoredTop sz="80872" autoAdjust="0"/>
  </p:normalViewPr>
  <p:slideViewPr>
    <p:cSldViewPr snapToGrid="0">
      <p:cViewPr varScale="1">
        <p:scale>
          <a:sx n="89" d="100"/>
          <a:sy n="89" d="100"/>
        </p:scale>
        <p:origin x="636"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omments/modernComment_6D3_7EB1A279.xml><?xml version="1.0" encoding="utf-8"?>
<p188:cmLst xmlns:a="http://schemas.openxmlformats.org/drawingml/2006/main" xmlns:r="http://schemas.openxmlformats.org/officeDocument/2006/relationships" xmlns:p188="http://schemas.microsoft.com/office/powerpoint/2018/8/main">
  <p188:cm id="{DEC01D03-11D3-4865-A757-09F5BAADC2E1}" authorId="{3A819BDC-6DA5-34F5-1F7C-2CAEE28F144F}" created="2025-08-26T19:12:56.077">
    <ac:deMkLst xmlns:ac="http://schemas.microsoft.com/office/drawing/2013/main/command">
      <pc:docMk xmlns:pc="http://schemas.microsoft.com/office/powerpoint/2013/main/command"/>
      <pc:sldMk xmlns:pc="http://schemas.microsoft.com/office/powerpoint/2013/main/command" cId="2125570681" sldId="1747"/>
      <ac:spMk id="15" creationId="{7ED420AF-69B7-E76F-963B-ED71525E4D11}"/>
    </ac:deMkLst>
    <p188:txBody>
      <a:bodyPr/>
      <a:lstStyle/>
      <a:p>
        <a:r>
          <a:rPr lang="en-US"/>
          <a:t>Check bullets against slides</a:t>
        </a:r>
      </a:p>
    </p188:txBody>
  </p188:cm>
</p188:cmLst>
</file>

<file path=ppt/comments/modernComment_700_35CE4CD2.xml><?xml version="1.0" encoding="utf-8"?>
<p188:cmLst xmlns:a="http://schemas.openxmlformats.org/drawingml/2006/main" xmlns:r="http://schemas.openxmlformats.org/officeDocument/2006/relationships" xmlns:p188="http://schemas.microsoft.com/office/powerpoint/2018/8/main">
  <p188:cm id="{32DA01A1-EF77-43DA-B4F6-30BBFA876284}" authorId="{3A819BDC-6DA5-34F5-1F7C-2CAEE28F144F}" created="2025-08-26T19:05:44.757">
    <ac:deMkLst xmlns:ac="http://schemas.microsoft.com/office/drawing/2013/main/command">
      <pc:docMk xmlns:pc="http://schemas.microsoft.com/office/powerpoint/2013/main/command"/>
      <pc:sldMk xmlns:pc="http://schemas.microsoft.com/office/powerpoint/2013/main/command" cId="902712530" sldId="1792"/>
      <ac:graphicFrameMk id="4" creationId="{AA326830-8F7A-CAB7-612C-4A4EC0B71207}"/>
    </ac:deMkLst>
    <p188:txBody>
      <a:bodyPr/>
      <a:lstStyle/>
      <a:p>
        <a:r>
          <a:rPr lang="en-US"/>
          <a:t>Turn workshop descriptors into bullet points.
Under the PW2, add a bullet about materials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8/29/2025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a:t>
            </a:fld>
            <a:endParaRPr lang="en-US"/>
          </a:p>
        </p:txBody>
      </p:sp>
    </p:spTree>
    <p:extLst>
      <p:ext uri="{BB962C8B-B14F-4D97-AF65-F5344CB8AC3E}">
        <p14:creationId xmlns:p14="http://schemas.microsoft.com/office/powerpoint/2010/main" val="163912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space on left and top of text.</a:t>
            </a:r>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61145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E519-83BF-4579-E66F-11E19D9D1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06F52-C651-A6E0-2010-C0E8932B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FD450-0E80-686E-20ED-7742205A7A91}"/>
              </a:ext>
            </a:extLst>
          </p:cNvPr>
          <p:cNvSpPr>
            <a:spLocks noGrp="1"/>
          </p:cNvSpPr>
          <p:nvPr>
            <p:ph type="body" idx="1"/>
          </p:nvPr>
        </p:nvSpPr>
        <p:spPr/>
        <p:txBody>
          <a:bodyPr/>
          <a:lstStyle/>
          <a:p>
            <a:r>
              <a:rPr lang="en-US" dirty="0"/>
              <a:t>Including potential solutions</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C81B596-E6A7-B69A-611D-27385B95ABFC}"/>
              </a:ext>
            </a:extLst>
          </p:cNvPr>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152050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19587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a:t>
            </a:r>
          </a:p>
          <a:p>
            <a:r>
              <a:rPr lang="en-US"/>
              <a:t>So, how can we mitigate the problem? We believe this can be accomplished through green and gray solutions. We can look to nature for inspiration for bioretention, understanding the floodplain, and daylighting portions of the brook that are currently in culverts. We can also look to increase capacity of existing infrastructure and floodproof buildings. Some examples of solutions could include performance of routine maintenance and cleaning of structures and street sweeping. Or, replacement of damaged, failed, and undersized conveyances and inlets.</a:t>
            </a:r>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369934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0C011-2AF0-5F5D-BCAD-AC3192DDC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EAE2D-487A-C461-9376-FF9B64A5A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FC26E-F04B-83E5-FED8-372BA557CC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883E16-8A43-2381-95A8-1C4FFA4D1EE8}"/>
              </a:ext>
            </a:extLst>
          </p:cNvPr>
          <p:cNvSpPr>
            <a:spLocks noGrp="1"/>
          </p:cNvSpPr>
          <p:nvPr>
            <p:ph type="sldNum" sz="quarter" idx="5"/>
          </p:nvPr>
        </p:nvSpPr>
        <p:spPr/>
        <p:txBody>
          <a:bodyPr/>
          <a:lstStyle/>
          <a:p>
            <a:fld id="{1175C21F-68E8-4A22-BBF5-9CD63F183B33}" type="slidenum">
              <a:rPr lang="en-US" smtClean="0"/>
              <a:t>9</a:t>
            </a:fld>
            <a:endParaRPr lang="en-US"/>
          </a:p>
        </p:txBody>
      </p:sp>
    </p:spTree>
    <p:extLst>
      <p:ext uri="{BB962C8B-B14F-4D97-AF65-F5344CB8AC3E}">
        <p14:creationId xmlns:p14="http://schemas.microsoft.com/office/powerpoint/2010/main" val="138174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workshop 2: Information about </a:t>
            </a:r>
            <a:r>
              <a:rPr lang="en-US" dirty="0" err="1"/>
              <a:t>LoMAs</a:t>
            </a:r>
            <a:r>
              <a:rPr lang="en-US" dirty="0"/>
              <a:t>, Flood “proofing”, education on what flooding means and what causes it</a:t>
            </a:r>
          </a:p>
        </p:txBody>
      </p:sp>
      <p:sp>
        <p:nvSpPr>
          <p:cNvPr id="4" name="Slide Number Placeholder 3"/>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2966662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55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5B24BC-8240-6CBA-51B7-9A63042D7633}"/>
              </a:ext>
            </a:extLst>
          </p:cNvPr>
          <p:cNvCxnSpPr/>
          <p:nvPr userDrawn="1"/>
        </p:nvCxnSpPr>
        <p:spPr>
          <a:xfrm>
            <a:off x="6096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E95338C1-1F1C-86F9-D41C-D0CCD62A2CB4}"/>
              </a:ext>
            </a:extLst>
          </p:cNvPr>
          <p:cNvSpPr>
            <a:spLocks noGrp="1"/>
          </p:cNvSpPr>
          <p:nvPr>
            <p:ph type="pic" sz="quarter" idx="14"/>
          </p:nvPr>
        </p:nvSpPr>
        <p:spPr>
          <a:xfrm>
            <a:off x="762000" y="152400"/>
            <a:ext cx="11277599" cy="6553200"/>
          </a:xfrm>
          <a:prstGeom prst="roundRect">
            <a:avLst>
              <a:gd name="adj" fmla="val 1408"/>
            </a:avLst>
          </a:prstGeom>
        </p:spPr>
        <p:txBody>
          <a:bodyPr/>
          <a:lstStyle/>
          <a:p>
            <a:r>
              <a:rPr lang="en-US"/>
              <a:t>Click icon to add picture</a:t>
            </a:r>
            <a:endParaRPr lang="en-US" dirty="0"/>
          </a:p>
        </p:txBody>
      </p:sp>
      <p:sp>
        <p:nvSpPr>
          <p:cNvPr id="6" name="Footer Placeholder 2">
            <a:extLst>
              <a:ext uri="{FF2B5EF4-FFF2-40B4-BE49-F238E27FC236}">
                <a16:creationId xmlns:a16="http://schemas.microsoft.com/office/drawing/2014/main" id="{E48940A3-F7CC-DD3A-2873-96B6DE3C9765}"/>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9" name="Slide Number Placeholder 8">
            <a:extLst>
              <a:ext uri="{FF2B5EF4-FFF2-40B4-BE49-F238E27FC236}">
                <a16:creationId xmlns:a16="http://schemas.microsoft.com/office/drawing/2014/main" id="{114A3363-916D-3CB2-649A-CE5E73EDC11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46361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Two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cxnSp>
        <p:nvCxnSpPr>
          <p:cNvPr id="4" name="Straight Connector 3">
            <a:extLst>
              <a:ext uri="{FF2B5EF4-FFF2-40B4-BE49-F238E27FC236}">
                <a16:creationId xmlns:a16="http://schemas.microsoft.com/office/drawing/2014/main" id="{300CB1D7-FC38-FA5F-3033-FF7AF2F81263}"/>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B1439D3D-45AE-4FB0-1FD2-84D43B6FB53A}"/>
              </a:ext>
            </a:extLst>
          </p:cNvPr>
          <p:cNvSpPr>
            <a:spLocks noGrp="1"/>
          </p:cNvSpPr>
          <p:nvPr>
            <p:ph type="body" sz="quarter" idx="12"/>
          </p:nvPr>
        </p:nvSpPr>
        <p:spPr>
          <a:xfrm>
            <a:off x="1066802" y="2281766"/>
            <a:ext cx="4876796"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8" name="Text Placeholder 8">
            <a:extLst>
              <a:ext uri="{FF2B5EF4-FFF2-40B4-BE49-F238E27FC236}">
                <a16:creationId xmlns:a16="http://schemas.microsoft.com/office/drawing/2014/main" id="{23454E40-99A0-E263-2EF9-86ED8CB61459}"/>
              </a:ext>
            </a:extLst>
          </p:cNvPr>
          <p:cNvSpPr>
            <a:spLocks noGrp="1"/>
          </p:cNvSpPr>
          <p:nvPr>
            <p:ph type="body" sz="quarter" idx="13"/>
          </p:nvPr>
        </p:nvSpPr>
        <p:spPr>
          <a:xfrm>
            <a:off x="6248401" y="2281766"/>
            <a:ext cx="4876799"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3FFF5B9-5319-C10F-185B-48582DC6C63F}"/>
              </a:ext>
            </a:extLst>
          </p:cNvPr>
          <p:cNvSpPr>
            <a:spLocks noGrp="1"/>
          </p:cNvSpPr>
          <p:nvPr>
            <p:ph type="title"/>
          </p:nvPr>
        </p:nvSpPr>
        <p:spPr>
          <a:xfrm>
            <a:off x="1066802" y="848359"/>
            <a:ext cx="10058398"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072475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Right S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endParaRPr lang="en-US" dirty="0"/>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0A2773-4AFC-A8CB-590E-A5B954916BD4}"/>
              </a:ext>
            </a:extLst>
          </p:cNvPr>
          <p:cNvSpPr>
            <a:spLocks noGrp="1"/>
          </p:cNvSpPr>
          <p:nvPr>
            <p:ph type="title"/>
          </p:nvPr>
        </p:nvSpPr>
        <p:spPr>
          <a:xfrm>
            <a:off x="5862619" y="848360"/>
            <a:ext cx="5435985" cy="828040"/>
          </a:xfrm>
        </p:spPr>
        <p:txBody>
          <a:bodyPr anchor="ctr"/>
          <a:lstStyle/>
          <a:p>
            <a:r>
              <a:rPr lang="en-US"/>
              <a:t>Click to edit Master title style</a:t>
            </a:r>
          </a:p>
        </p:txBody>
      </p:sp>
    </p:spTree>
    <p:extLst>
      <p:ext uri="{BB962C8B-B14F-4D97-AF65-F5344CB8AC3E}">
        <p14:creationId xmlns:p14="http://schemas.microsoft.com/office/powerpoint/2010/main" val="1176847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1066800" y="1066800"/>
            <a:ext cx="7423150" cy="3514298"/>
          </a:xfrm>
        </p:spPr>
        <p:txBody>
          <a:bodyPr anchor="b"/>
          <a:lstStyle>
            <a:lvl1pPr>
              <a:lnSpc>
                <a:spcPct val="80000"/>
              </a:lnSpc>
              <a:defRPr sz="3600" b="0" i="1" spc="-60" baseline="0"/>
            </a:lvl1pPr>
          </a:lstStyle>
          <a:p>
            <a:r>
              <a:rPr lang="en-US" dirty="0"/>
              <a:t>“Insert Quote”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hasCustomPrompt="1"/>
          </p:nvPr>
        </p:nvSpPr>
        <p:spPr>
          <a:xfrm>
            <a:off x="1066801" y="4881350"/>
            <a:ext cx="7423150" cy="909850"/>
          </a:xfrm>
        </p:spPr>
        <p:txBody>
          <a:bodyPr/>
          <a:lstStyle>
            <a:lvl1pPr>
              <a:lnSpc>
                <a:spcPct val="90000"/>
              </a:lnSpc>
              <a:spcBef>
                <a:spcPts val="300"/>
              </a:spcBef>
              <a:spcAft>
                <a:spcPts val="300"/>
              </a:spcAft>
              <a:defRPr b="1"/>
            </a:lvl1pPr>
            <a:lvl2pPr>
              <a:lnSpc>
                <a:spcPct val="90000"/>
              </a:lnSpc>
              <a:spcBef>
                <a:spcPts val="300"/>
              </a:spcBef>
              <a:spcAft>
                <a:spcPts val="300"/>
              </a:spcAft>
              <a:defRPr/>
            </a:lvl2pPr>
            <a:lvl3pPr>
              <a:lnSpc>
                <a:spcPct val="90000"/>
              </a:lnSpc>
              <a:spcBef>
                <a:spcPts val="300"/>
              </a:spcBef>
              <a:spcAft>
                <a:spcPts val="300"/>
              </a:spcAft>
              <a:defRPr/>
            </a:lvl3pPr>
            <a:lvl4pPr>
              <a:lnSpc>
                <a:spcPct val="90000"/>
              </a:lnSpc>
              <a:spcBef>
                <a:spcPts val="300"/>
              </a:spcBef>
              <a:spcAft>
                <a:spcPts val="300"/>
              </a:spcAft>
              <a:defRPr/>
            </a:lvl4pPr>
            <a:lvl5pPr>
              <a:lnSpc>
                <a:spcPct val="90000"/>
              </a:lnSpc>
              <a:spcBef>
                <a:spcPts val="300"/>
              </a:spcBef>
              <a:spcAft>
                <a:spcPts val="300"/>
              </a:spcAft>
              <a:defRPr/>
            </a:lvl5pPr>
          </a:lstStyle>
          <a:p>
            <a:pPr lvl="0"/>
            <a:r>
              <a:rPr lang="en-US" dirty="0"/>
              <a:t>Name</a:t>
            </a:r>
          </a:p>
          <a:p>
            <a:pPr lvl="0"/>
            <a:r>
              <a:rPr lang="en-US" dirty="0"/>
              <a:t>Title</a:t>
            </a:r>
          </a:p>
        </p:txBody>
      </p: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Picture Placeholder 11">
            <a:extLst>
              <a:ext uri="{FF2B5EF4-FFF2-40B4-BE49-F238E27FC236}">
                <a16:creationId xmlns:a16="http://schemas.microsoft.com/office/drawing/2014/main" id="{390BD574-52F4-FFD6-6262-9355C50859F2}"/>
              </a:ext>
            </a:extLst>
          </p:cNvPr>
          <p:cNvSpPr>
            <a:spLocks noGrp="1"/>
          </p:cNvSpPr>
          <p:nvPr>
            <p:ph type="pic" sz="quarter" idx="16"/>
          </p:nvPr>
        </p:nvSpPr>
        <p:spPr>
          <a:xfrm>
            <a:off x="8791575" y="1066801"/>
            <a:ext cx="2638425" cy="3514298"/>
          </a:xfrm>
        </p:spPr>
        <p:txBody>
          <a:bodyPr/>
          <a:lstStyle/>
          <a:p>
            <a:r>
              <a:rPr lang="en-US"/>
              <a:t>Click icon to add picture</a:t>
            </a:r>
          </a:p>
        </p:txBody>
      </p:sp>
    </p:spTree>
    <p:extLst>
      <p:ext uri="{BB962C8B-B14F-4D97-AF65-F5344CB8AC3E}">
        <p14:creationId xmlns:p14="http://schemas.microsoft.com/office/powerpoint/2010/main" val="11457883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Table Placeholder 11">
            <a:extLst>
              <a:ext uri="{FF2B5EF4-FFF2-40B4-BE49-F238E27FC236}">
                <a16:creationId xmlns:a16="http://schemas.microsoft.com/office/drawing/2014/main" id="{F6D36281-CF56-56C0-875C-D1B0308C2CFB}"/>
              </a:ext>
            </a:extLst>
          </p:cNvPr>
          <p:cNvSpPr>
            <a:spLocks noGrp="1"/>
          </p:cNvSpPr>
          <p:nvPr>
            <p:ph type="tbl" sz="quarter" idx="16"/>
          </p:nvPr>
        </p:nvSpPr>
        <p:spPr>
          <a:xfrm>
            <a:off x="1066800" y="1981200"/>
            <a:ext cx="10058402" cy="4110038"/>
          </a:xfrm>
        </p:spPr>
        <p:txBody>
          <a:bodyPr/>
          <a:lstStyle/>
          <a:p>
            <a:r>
              <a:rPr lang="en-US"/>
              <a:t>Click icon to add table</a:t>
            </a:r>
          </a:p>
        </p:txBody>
      </p:sp>
      <p:sp>
        <p:nvSpPr>
          <p:cNvPr id="2" name="Title 1">
            <a:extLst>
              <a:ext uri="{FF2B5EF4-FFF2-40B4-BE49-F238E27FC236}">
                <a16:creationId xmlns:a16="http://schemas.microsoft.com/office/drawing/2014/main" id="{06C5FF8C-01A9-9ABE-9A3A-B11FCBF7F55D}"/>
              </a:ext>
            </a:extLst>
          </p:cNvPr>
          <p:cNvSpPr>
            <a:spLocks noGrp="1"/>
          </p:cNvSpPr>
          <p:nvPr>
            <p:ph type="title"/>
          </p:nvPr>
        </p:nvSpPr>
        <p:spPr>
          <a:xfrm>
            <a:off x="1069182" y="848360"/>
            <a:ext cx="10056020"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80064656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80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Horizont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457200" y="1371600"/>
            <a:ext cx="11277602" cy="4114799"/>
          </a:xfrm>
          <a:prstGeom prst="roundRect">
            <a:avLst>
              <a:gd name="adj" fmla="val 1378"/>
            </a:avLst>
          </a:prstGeom>
        </p:spPr>
        <p:txBody>
          <a:bodyPr/>
          <a:lstStyle/>
          <a:p>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6934" y="152400"/>
            <a:ext cx="11267814" cy="914400"/>
          </a:xfrm>
        </p:spPr>
        <p:txBody>
          <a:bodyPr anchor="b"/>
          <a:lstStyle>
            <a:lvl1pPr>
              <a:lnSpc>
                <a:spcPct val="90000"/>
              </a:lnSpc>
              <a:defRPr sz="3600" baseline="0">
                <a:solidFill>
                  <a:schemeClr val="tx1"/>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457200" y="1219200"/>
            <a:ext cx="112776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84AFA7-86A6-D7EA-73A2-27E26B0C4725}"/>
              </a:ext>
            </a:extLst>
          </p:cNvPr>
          <p:cNvSpPr>
            <a:spLocks noGrp="1"/>
          </p:cNvSpPr>
          <p:nvPr>
            <p:ph type="ftr" sz="quarter" idx="10"/>
          </p:nvPr>
        </p:nvSpPr>
        <p:spPr>
          <a:xfrm>
            <a:off x="8791575" y="6096000"/>
            <a:ext cx="2943225" cy="304796"/>
          </a:xfrm>
        </p:spPr>
        <p:txBody>
          <a:bodyPr anchor="ctr"/>
          <a:lstStyle>
            <a:lvl1pPr>
              <a:defRPr sz="700"/>
            </a:lvl1pPr>
          </a:lstStyle>
          <a:p>
            <a:endParaRPr lang="en-US" dirty="0"/>
          </a:p>
        </p:txBody>
      </p:sp>
      <p:cxnSp>
        <p:nvCxnSpPr>
          <p:cNvPr id="5" name="Straight Connector 4">
            <a:extLst>
              <a:ext uri="{FF2B5EF4-FFF2-40B4-BE49-F238E27FC236}">
                <a16:creationId xmlns:a16="http://schemas.microsoft.com/office/drawing/2014/main" id="{92BE119C-2531-7C7A-876D-74C73AF80570}"/>
              </a:ext>
            </a:extLst>
          </p:cNvPr>
          <p:cNvCxnSpPr>
            <a:cxnSpLocks/>
          </p:cNvCxnSpPr>
          <p:nvPr userDrawn="1"/>
        </p:nvCxnSpPr>
        <p:spPr>
          <a:xfrm>
            <a:off x="457199" y="5638800"/>
            <a:ext cx="112776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C32EECC-53D0-4315-25E4-773E231F2B8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6038827"/>
            <a:ext cx="1463199" cy="419146"/>
          </a:xfrm>
          <a:prstGeom prst="rect">
            <a:avLst/>
          </a:prstGeom>
        </p:spPr>
      </p:pic>
    </p:spTree>
    <p:extLst>
      <p:ext uri="{BB962C8B-B14F-4D97-AF65-F5344CB8AC3E}">
        <p14:creationId xmlns:p14="http://schemas.microsoft.com/office/powerpoint/2010/main" val="49606249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Vertic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0"/>
            <a:ext cx="6338888" cy="6553200"/>
          </a:xfrm>
          <a:prstGeom prst="roundRect">
            <a:avLst>
              <a:gd name="adj" fmla="val 1378"/>
            </a:avLst>
          </a:prstGeom>
        </p:spPr>
        <p:txBody>
          <a:bodyPr/>
          <a:lstStyle/>
          <a:p>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7200" y="1371600"/>
            <a:ext cx="4943475" cy="4724399"/>
          </a:xfrm>
        </p:spPr>
        <p:txBody>
          <a:bodyPr anchor="b"/>
          <a:lstStyle>
            <a:lvl1pPr>
              <a:lnSpc>
                <a:spcPct val="90000"/>
              </a:lnSpc>
              <a:defRPr sz="6000" spc="-60" baseline="0">
                <a:solidFill>
                  <a:schemeClr val="tx1"/>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02DE5085-8D34-82E5-4E3E-EAC686816320}"/>
              </a:ext>
            </a:extLst>
          </p:cNvPr>
          <p:cNvCxnSpPr>
            <a:cxnSpLocks/>
          </p:cNvCxnSpPr>
          <p:nvPr userDrawn="1"/>
        </p:nvCxnSpPr>
        <p:spPr>
          <a:xfrm>
            <a:off x="457199" y="1219200"/>
            <a:ext cx="49434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2599BA51-2A26-8A28-671D-701ABE2E9547}"/>
              </a:ext>
            </a:extLst>
          </p:cNvPr>
          <p:cNvSpPr>
            <a:spLocks noGrp="1"/>
          </p:cNvSpPr>
          <p:nvPr>
            <p:ph type="ftr" sz="quarter" idx="10"/>
          </p:nvPr>
        </p:nvSpPr>
        <p:spPr>
          <a:xfrm>
            <a:off x="457199" y="6400800"/>
            <a:ext cx="4943475" cy="304796"/>
          </a:xfrm>
        </p:spPr>
        <p:txBody>
          <a:bodyPr/>
          <a:lstStyle>
            <a:lvl1pPr>
              <a:defRPr sz="700"/>
            </a:lvl1pPr>
          </a:lstStyle>
          <a:p>
            <a:endParaRPr lang="en-US" dirty="0"/>
          </a:p>
        </p:txBody>
      </p:sp>
      <p:cxnSp>
        <p:nvCxnSpPr>
          <p:cNvPr id="7" name="Straight Connector 6">
            <a:extLst>
              <a:ext uri="{FF2B5EF4-FFF2-40B4-BE49-F238E27FC236}">
                <a16:creationId xmlns:a16="http://schemas.microsoft.com/office/drawing/2014/main" id="{365CA5B1-ADA8-1E0B-7C4D-4E8D5D1540CF}"/>
              </a:ext>
            </a:extLst>
          </p:cNvPr>
          <p:cNvCxnSpPr>
            <a:cxnSpLocks/>
          </p:cNvCxnSpPr>
          <p:nvPr userDrawn="1"/>
        </p:nvCxnSpPr>
        <p:spPr>
          <a:xfrm>
            <a:off x="457200" y="6249987"/>
            <a:ext cx="49434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DC3F8DF-DE29-6FF2-016F-0DF26BD3F4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434468"/>
            <a:ext cx="1463199" cy="419146"/>
          </a:xfrm>
          <a:prstGeom prst="rect">
            <a:avLst/>
          </a:prstGeom>
        </p:spPr>
      </p:pic>
    </p:spTree>
    <p:extLst>
      <p:ext uri="{BB962C8B-B14F-4D97-AF65-F5344CB8AC3E}">
        <p14:creationId xmlns:p14="http://schemas.microsoft.com/office/powerpoint/2010/main" val="2794156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306" y="1073599"/>
            <a:ext cx="4332288" cy="480881"/>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b="1" spc="-60" baseline="0" dirty="0">
                <a:solidFill>
                  <a:srgbClr val="000000"/>
                </a:solidFill>
                <a:latin typeface="Amasis MT Pro" panose="02040504050005020304" pitchFamily="18" charset="0"/>
              </a:rPr>
              <a:t>Stantec Moment</a:t>
            </a:r>
          </a:p>
        </p:txBody>
      </p:sp>
      <p:sp>
        <p:nvSpPr>
          <p:cNvPr id="12" name="Text Placeholder 8">
            <a:extLst>
              <a:ext uri="{FF2B5EF4-FFF2-40B4-BE49-F238E27FC236}">
                <a16:creationId xmlns:a16="http://schemas.microsoft.com/office/drawing/2014/main" id="{F284CE0A-9C49-4F52-9650-92DB30FAB210}"/>
              </a:ext>
            </a:extLst>
          </p:cNvPr>
          <p:cNvSpPr>
            <a:spLocks noGrp="1"/>
          </p:cNvSpPr>
          <p:nvPr>
            <p:ph type="body" sz="quarter" idx="11"/>
          </p:nvPr>
        </p:nvSpPr>
        <p:spPr>
          <a:xfrm>
            <a:off x="1066801" y="2397760"/>
            <a:ext cx="4332288" cy="4003040"/>
          </a:xfrm>
          <a:prstGeom prst="rect">
            <a:avLst/>
          </a:prstGeom>
        </p:spPr>
        <p:txBody>
          <a:bodyPr lIns="0" tIns="0" rIns="0" bIns="0"/>
          <a:lstStyle>
            <a:lvl1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1pPr>
            <a:lvl2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3pPr>
            <a:lvl4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4pPr>
            <a:lvl5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12">
            <a:extLst>
              <a:ext uri="{FF2B5EF4-FFF2-40B4-BE49-F238E27FC236}">
                <a16:creationId xmlns:a16="http://schemas.microsoft.com/office/drawing/2014/main" id="{DCEF88F2-BDE8-1388-C17C-A0B3BE1A73AA}"/>
              </a:ext>
            </a:extLst>
          </p:cNvPr>
          <p:cNvSpPr>
            <a:spLocks noGrp="1"/>
          </p:cNvSpPr>
          <p:nvPr>
            <p:ph type="pic" sz="quarter" idx="14"/>
          </p:nvPr>
        </p:nvSpPr>
        <p:spPr>
          <a:xfrm>
            <a:off x="5700713" y="152400"/>
            <a:ext cx="6338888" cy="6400788"/>
          </a:xfrm>
          <a:prstGeom prst="roundRect">
            <a:avLst>
              <a:gd name="adj" fmla="val 1378"/>
            </a:avLst>
          </a:prstGeom>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310823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Narrow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r>
              <a:rPr lang="en-US"/>
              <a:t>Consultant/Engineering Services for Climate Resiliency Flooding/Storm Drainage</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C73C32D2-7EB2-2DE7-0490-2E4121B7B0F2}"/>
              </a:ext>
            </a:extLst>
          </p:cNvPr>
          <p:cNvSpPr>
            <a:spLocks noGrp="1"/>
          </p:cNvSpPr>
          <p:nvPr>
            <p:ph type="title"/>
          </p:nvPr>
        </p:nvSpPr>
        <p:spPr>
          <a:xfrm>
            <a:off x="1066801" y="848360"/>
            <a:ext cx="5878513" cy="828040"/>
          </a:xfrm>
        </p:spPr>
        <p:txBody>
          <a:bodyPr anchor="ctr"/>
          <a:lstStyle/>
          <a:p>
            <a:r>
              <a:rPr lang="en-US"/>
              <a:t>Click to edit Master title style</a:t>
            </a:r>
          </a:p>
        </p:txBody>
      </p:sp>
    </p:spTree>
    <p:extLst>
      <p:ext uri="{BB962C8B-B14F-4D97-AF65-F5344CB8AC3E}">
        <p14:creationId xmlns:p14="http://schemas.microsoft.com/office/powerpoint/2010/main" val="276142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endParaRPr lang="en-US" dirty="0"/>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80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r>
              <a:rPr lang="en-US"/>
              <a:t>Consultant/Engineering Services for Climate Resiliency Flooding/Storm Drainage</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300"/>
              </a:spcBef>
              <a:spcAft>
                <a:spcPts val="30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36E9974D-20E3-E4E9-BCF4-6F266425DAFD}"/>
              </a:ext>
            </a:extLst>
          </p:cNvPr>
          <p:cNvSpPr>
            <a:spLocks noGrp="1"/>
          </p:cNvSpPr>
          <p:nvPr>
            <p:ph type="title"/>
          </p:nvPr>
        </p:nvSpPr>
        <p:spPr>
          <a:xfrm>
            <a:off x="1066801" y="848360"/>
            <a:ext cx="8970962" cy="828038"/>
          </a:xfrm>
        </p:spPr>
        <p:txBody>
          <a:bodyPr anchor="ctr"/>
          <a:lstStyle/>
          <a:p>
            <a:r>
              <a:rPr lang="en-US"/>
              <a:t>Click to edit Master title style</a:t>
            </a:r>
          </a:p>
        </p:txBody>
      </p:sp>
    </p:spTree>
    <p:extLst>
      <p:ext uri="{BB962C8B-B14F-4D97-AF65-F5344CB8AC3E}">
        <p14:creationId xmlns:p14="http://schemas.microsoft.com/office/powerpoint/2010/main" val="1219751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r>
              <a:rPr lang="en-US"/>
              <a:t>Consultant/Engineering Services for Climate Resiliency Flooding/Storm Drainage</a:t>
            </a:r>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80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iton Break - Numb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14409" y="3128012"/>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dirty="0"/>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3" name="Title 2">
            <a:extLst>
              <a:ext uri="{FF2B5EF4-FFF2-40B4-BE49-F238E27FC236}">
                <a16:creationId xmlns:a16="http://schemas.microsoft.com/office/drawing/2014/main" id="{E381E446-4DFE-D092-6716-F88FD652BDBE}"/>
              </a:ext>
            </a:extLst>
          </p:cNvPr>
          <p:cNvSpPr>
            <a:spLocks noGrp="1"/>
          </p:cNvSpPr>
          <p:nvPr>
            <p:ph type="title"/>
          </p:nvPr>
        </p:nvSpPr>
        <p:spPr>
          <a:xfrm>
            <a:off x="4156075" y="1371601"/>
            <a:ext cx="6829424" cy="4427219"/>
          </a:xfrm>
        </p:spPr>
        <p:txBody>
          <a:bodyPr anchor="ctr"/>
          <a:lstStyle>
            <a:lvl1pPr>
              <a:spcAft>
                <a:spcPts val="300"/>
              </a:spcAft>
              <a:defRPr sz="8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5146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 Photo">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9"/>
            <a:ext cx="6338888" cy="6553188"/>
          </a:xfrm>
          <a:prstGeom prst="roundRect">
            <a:avLst>
              <a:gd name="adj" fmla="val 1378"/>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152400" y="1066801"/>
            <a:ext cx="5248274" cy="4724403"/>
          </a:xfrm>
        </p:spPr>
        <p:txBody>
          <a:bodyPr anchor="t"/>
          <a:lstStyle>
            <a:lvl1pPr>
              <a:lnSpc>
                <a:spcPct val="90000"/>
              </a:lnSpc>
              <a:defRPr sz="5400" spc="-60" baseline="0">
                <a:solidFill>
                  <a:schemeClr val="tx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152400" y="6096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7B4A34-F444-4B12-35D6-7C1CF3C076E0}"/>
              </a:ext>
            </a:extLst>
          </p:cNvPr>
          <p:cNvCxnSpPr/>
          <p:nvPr userDrawn="1"/>
        </p:nvCxnSpPr>
        <p:spPr>
          <a:xfrm>
            <a:off x="5554663" y="152400"/>
            <a:ext cx="0" cy="6553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16A177-73D6-8933-4968-14934DAADD2C}"/>
              </a:ext>
            </a:extLst>
          </p:cNvPr>
          <p:cNvCxnSpPr>
            <a:cxnSpLocks/>
          </p:cNvCxnSpPr>
          <p:nvPr userDrawn="1"/>
        </p:nvCxnSpPr>
        <p:spPr>
          <a:xfrm>
            <a:off x="152400" y="62484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D7394F0-9528-9D5B-CE7B-ADF0AA3EE1AA}"/>
              </a:ext>
            </a:extLst>
          </p:cNvPr>
          <p:cNvSpPr>
            <a:spLocks noGrp="1"/>
          </p:cNvSpPr>
          <p:nvPr>
            <p:ph type="ftr" sz="quarter" idx="10"/>
          </p:nvPr>
        </p:nvSpPr>
        <p:spPr>
          <a:xfrm>
            <a:off x="152400" y="6400800"/>
            <a:ext cx="5248274" cy="304796"/>
          </a:xfrm>
        </p:spPr>
        <p:txBody>
          <a:bodyPr/>
          <a:lstStyle>
            <a:lvl1pPr>
              <a:defRPr sz="700"/>
            </a:lvl1pPr>
          </a:lstStyle>
          <a:p>
            <a:endParaRPr lang="en-US" dirty="0"/>
          </a:p>
        </p:txBody>
      </p:sp>
    </p:spTree>
    <p:extLst>
      <p:ext uri="{BB962C8B-B14F-4D97-AF65-F5344CB8AC3E}">
        <p14:creationId xmlns:p14="http://schemas.microsoft.com/office/powerpoint/2010/main" val="36253429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300"/>
              </a:spcBef>
              <a:spcAft>
                <a:spcPts val="30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36E9974D-20E3-E4E9-BCF4-6F266425DAFD}"/>
              </a:ext>
            </a:extLst>
          </p:cNvPr>
          <p:cNvSpPr>
            <a:spLocks noGrp="1"/>
          </p:cNvSpPr>
          <p:nvPr>
            <p:ph type="title"/>
          </p:nvPr>
        </p:nvSpPr>
        <p:spPr>
          <a:xfrm>
            <a:off x="1066801" y="848360"/>
            <a:ext cx="8970962" cy="828038"/>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21975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22841D6-12C1-0CF2-9C5B-B09AE4EA8BF9}"/>
              </a:ext>
            </a:extLst>
          </p:cNvPr>
          <p:cNvSpPr>
            <a:spLocks noGrp="1"/>
          </p:cNvSpPr>
          <p:nvPr>
            <p:ph type="title"/>
          </p:nvPr>
        </p:nvSpPr>
        <p:spPr>
          <a:xfrm>
            <a:off x="1066800" y="848360"/>
            <a:ext cx="10064707" cy="828040"/>
          </a:xfrm>
        </p:spPr>
        <p:txBody>
          <a:bodyPr anchor="ctr"/>
          <a:lstStyle/>
          <a:p>
            <a:r>
              <a:rPr lang="en-US"/>
              <a:t>Click to edit Master title style</a:t>
            </a:r>
          </a:p>
        </p:txBody>
      </p:sp>
    </p:spTree>
    <p:extLst>
      <p:ext uri="{BB962C8B-B14F-4D97-AF65-F5344CB8AC3E}">
        <p14:creationId xmlns:p14="http://schemas.microsoft.com/office/powerpoint/2010/main" val="199235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Narrow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a:extLst>
              <a:ext uri="{FF2B5EF4-FFF2-40B4-BE49-F238E27FC236}">
                <a16:creationId xmlns:a16="http://schemas.microsoft.com/office/drawing/2014/main" id="{C73C32D2-7EB2-2DE7-0490-2E4121B7B0F2}"/>
              </a:ext>
            </a:extLst>
          </p:cNvPr>
          <p:cNvSpPr>
            <a:spLocks noGrp="1"/>
          </p:cNvSpPr>
          <p:nvPr>
            <p:ph type="title"/>
          </p:nvPr>
        </p:nvSpPr>
        <p:spPr>
          <a:xfrm>
            <a:off x="1066801" y="848360"/>
            <a:ext cx="5878513"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76142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2281766"/>
            <a:ext cx="433387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6338887" cy="6553200"/>
          </a:xfrm>
          <a:prstGeom prst="roundRect">
            <a:avLst>
              <a:gd name="adj" fmla="val 1408"/>
            </a:avLst>
          </a:prstGeom>
        </p:spPr>
        <p:txBody>
          <a:bodyPr/>
          <a:lstStyle/>
          <a:p>
            <a:r>
              <a:rPr lang="en-US"/>
              <a:t>Click icon to add picture</a:t>
            </a:r>
          </a:p>
        </p:txBody>
      </p:sp>
      <p:sp>
        <p:nvSpPr>
          <p:cNvPr id="10" name="Title 9">
            <a:extLst>
              <a:ext uri="{FF2B5EF4-FFF2-40B4-BE49-F238E27FC236}">
                <a16:creationId xmlns:a16="http://schemas.microsoft.com/office/drawing/2014/main" id="{8A9D1533-7ED2-BAAF-329C-6781DF317D92}"/>
              </a:ext>
            </a:extLst>
          </p:cNvPr>
          <p:cNvSpPr>
            <a:spLocks noGrp="1"/>
          </p:cNvSpPr>
          <p:nvPr>
            <p:ph type="title"/>
          </p:nvPr>
        </p:nvSpPr>
        <p:spPr>
          <a:xfrm>
            <a:off x="1066800" y="848360"/>
            <a:ext cx="4331493"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1457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Wide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3228967"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26193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064A9F7-E404-166E-8841-6D6CAE92DF34}"/>
              </a:ext>
            </a:extLst>
          </p:cNvPr>
          <p:cNvGrpSpPr/>
          <p:nvPr userDrawn="1"/>
        </p:nvGrpSpPr>
        <p:grpSpPr>
          <a:xfrm>
            <a:off x="603285" y="605367"/>
            <a:ext cx="2625682" cy="1223431"/>
            <a:chOff x="603284" y="605367"/>
            <a:chExt cx="3401979" cy="1223431"/>
          </a:xfrm>
        </p:grpSpPr>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3395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34019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762003" y="2281766"/>
            <a:ext cx="231456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3362309" y="152400"/>
            <a:ext cx="8677291" cy="6553200"/>
          </a:xfrm>
          <a:prstGeom prst="roundRect">
            <a:avLst>
              <a:gd name="adj" fmla="val 1408"/>
            </a:avLst>
          </a:prstGeom>
        </p:spPr>
        <p:txBody>
          <a:bodyPr/>
          <a:lstStyle/>
          <a:p>
            <a:r>
              <a:rPr lang="en-US"/>
              <a:t>Click icon to add picture</a:t>
            </a:r>
          </a:p>
        </p:txBody>
      </p:sp>
      <p:sp>
        <p:nvSpPr>
          <p:cNvPr id="12" name="Title 11">
            <a:extLst>
              <a:ext uri="{FF2B5EF4-FFF2-40B4-BE49-F238E27FC236}">
                <a16:creationId xmlns:a16="http://schemas.microsoft.com/office/drawing/2014/main" id="{B076EF0B-1B98-DF61-6651-C68E4DB6A556}"/>
              </a:ext>
            </a:extLst>
          </p:cNvPr>
          <p:cNvSpPr>
            <a:spLocks noGrp="1"/>
          </p:cNvSpPr>
          <p:nvPr>
            <p:ph type="title"/>
          </p:nvPr>
        </p:nvSpPr>
        <p:spPr>
          <a:xfrm>
            <a:off x="762000" y="762000"/>
            <a:ext cx="2314566" cy="914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72134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dirty="0"/>
              <a:t>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dirty="0"/>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245686357"/>
      </p:ext>
    </p:extLst>
  </p:cSld>
  <p:clrMap bg1="lt1" tx1="dk1" bg2="lt2" tx2="dk2" accent1="accent1" accent2="accent2" accent3="accent3" accent4="accent4" accent5="accent5" accent6="accent6" hlink="hlink" folHlink="folHlink"/>
  <p:sldLayoutIdLst>
    <p:sldLayoutId id="2147483830" r:id="rId1"/>
    <p:sldLayoutId id="2147483856" r:id="rId2"/>
    <p:sldLayoutId id="2147483881" r:id="rId3"/>
    <p:sldLayoutId id="2147483849" r:id="rId4"/>
    <p:sldLayoutId id="2147483882" r:id="rId5"/>
    <p:sldLayoutId id="2147483883" r:id="rId6"/>
    <p:sldLayoutId id="2147483884" r:id="rId7"/>
    <p:sldLayoutId id="2147483885" r:id="rId8"/>
    <p:sldLayoutId id="2147483887" r:id="rId9"/>
    <p:sldLayoutId id="2147483879" r:id="rId10"/>
    <p:sldLayoutId id="2147483794" r:id="rId11"/>
    <p:sldLayoutId id="2147483787" r:id="rId12"/>
    <p:sldLayoutId id="2147483875" r:id="rId13"/>
    <p:sldLayoutId id="2147483828" r:id="rId14"/>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300"/>
        </a:spcBef>
        <a:spcAft>
          <a:spcPts val="300"/>
        </a:spcAft>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userDrawn="1">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userDrawn="1">
          <p15:clr>
            <a:srgbClr val="F26B43"/>
          </p15:clr>
        </p15:guide>
        <p15:guide id="13" orient="horz" pos="4032">
          <p15:clr>
            <a:srgbClr val="F26B43"/>
          </p15:clr>
        </p15:guide>
        <p15:guide id="14" orient="horz" pos="672">
          <p15:clr>
            <a:srgbClr val="F26B43"/>
          </p15:clr>
        </p15:guide>
        <p15:guide id="15" pos="480" userDrawn="1">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userDrawn="1">
          <p15:clr>
            <a:srgbClr val="F26B43"/>
          </p15:clr>
        </p15:guide>
        <p15:guide id="48"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dirty="0"/>
              <a:t>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2611438" y="6400800"/>
            <a:ext cx="3702050"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dirty="0"/>
          </a:p>
        </p:txBody>
      </p:sp>
    </p:spTree>
    <p:extLst>
      <p:ext uri="{BB962C8B-B14F-4D97-AF65-F5344CB8AC3E}">
        <p14:creationId xmlns:p14="http://schemas.microsoft.com/office/powerpoint/2010/main" val="2962447720"/>
      </p:ext>
    </p:extLst>
  </p:cSld>
  <p:clrMap bg1="lt1" tx1="dk1" bg2="lt2" tx2="dk2" accent1="accent1" accent2="accent2" accent3="accent3" accent4="accent4" accent5="accent5" accent6="accent6" hlink="hlink" folHlink="folHlink"/>
  <p:sldLayoutIdLst>
    <p:sldLayoutId id="2147483888" r:id="rId1"/>
    <p:sldLayoutId id="2147483862" r:id="rId2"/>
    <p:sldLayoutId id="2147483869" r:id="rId3"/>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spcBef>
          <a:spcPts val="600"/>
        </a:spcBef>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pos="3840" userDrawn="1">
          <p15:clr>
            <a:srgbClr val="F26B43"/>
          </p15:clr>
        </p15:guide>
        <p15:guide id="48"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2"/>
            <a:ext cx="5791201" cy="304796"/>
          </a:xfrm>
          <a:prstGeom prst="rect">
            <a:avLst/>
          </a:prstGeom>
        </p:spPr>
        <p:txBody>
          <a:bodyPr vert="horz" lIns="0" tIns="0" rIns="0" bIns="0" rtlCol="0" anchor="ctr"/>
          <a:lstStyle>
            <a:lvl1pPr algn="ctr">
              <a:defRPr sz="900" cap="all" spc="300" baseline="0">
                <a:solidFill>
                  <a:srgbClr val="000000"/>
                </a:solidFill>
                <a:latin typeface="Arial" panose="020B0604020202020204" pitchFamily="34" charset="0"/>
                <a:cs typeface="Arial" panose="020B0604020202020204" pitchFamily="34" charset="0"/>
              </a:defRPr>
            </a:lvl1pPr>
          </a:lstStyle>
          <a:p>
            <a:endParaRPr lang="en-US"/>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000000"/>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cxnSp>
        <p:nvCxnSpPr>
          <p:cNvPr id="5" name="Straight Connector 4">
            <a:extLst>
              <a:ext uri="{FF2B5EF4-FFF2-40B4-BE49-F238E27FC236}">
                <a16:creationId xmlns:a16="http://schemas.microsoft.com/office/drawing/2014/main" id="{C0F3F6B8-55A5-4AFF-BEE8-6B9862F02BA8}"/>
              </a:ext>
            </a:extLst>
          </p:cNvPr>
          <p:cNvCxnSpPr>
            <a:cxnSpLocks/>
          </p:cNvCxnSpPr>
          <p:nvPr userDrawn="1"/>
        </p:nvCxnSpPr>
        <p:spPr>
          <a:xfrm>
            <a:off x="605246" y="152403"/>
            <a:ext cx="0" cy="655319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0807DFC-5172-495B-6E05-CB3B4562340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488920781"/>
      </p:ext>
    </p:extLst>
  </p:cSld>
  <p:clrMap bg1="lt1" tx1="dk1" bg2="lt2" tx2="dk2" accent1="accent1" accent2="accent2" accent3="accent3" accent4="accent4" accent5="accent5" accent6="accent6" hlink="hlink" folHlink="folHlink"/>
  <p:sldLayoutIdLst>
    <p:sldLayoutId id="214748389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96">
          <p15:clr>
            <a:srgbClr val="F26B43"/>
          </p15:clr>
        </p15:guide>
        <p15:guide id="3" orient="horz" pos="480">
          <p15:clr>
            <a:srgbClr val="F26B43"/>
          </p15:clr>
        </p15:guide>
        <p15:guide id="4" orient="horz" pos="672">
          <p15:clr>
            <a:srgbClr val="F26B43"/>
          </p15:clr>
        </p15:guide>
        <p15:guide id="5" pos="96">
          <p15:clr>
            <a:srgbClr val="F26B43"/>
          </p15:clr>
        </p15:guide>
        <p15:guide id="6" pos="288">
          <p15:clr>
            <a:srgbClr val="F26B43"/>
          </p15:clr>
        </p15:guide>
        <p15:guide id="7" pos="384">
          <p15:clr>
            <a:srgbClr val="F26B43"/>
          </p15:clr>
        </p15:guide>
        <p15:guide id="8" pos="480">
          <p15:clr>
            <a:srgbClr val="F26B43"/>
          </p15:clr>
        </p15:guide>
        <p15:guide id="9" orient="horz" pos="384">
          <p15:clr>
            <a:srgbClr val="F26B43"/>
          </p15:clr>
        </p15:guide>
        <p15:guide id="10" orient="horz" pos="4032">
          <p15:clr>
            <a:srgbClr val="F26B43"/>
          </p15:clr>
        </p15:guide>
        <p15:guide id="11" orient="horz" pos="4224">
          <p15:clr>
            <a:srgbClr val="F26B43"/>
          </p15:clr>
        </p15:guide>
        <p15:guide id="12" pos="7200">
          <p15:clr>
            <a:srgbClr val="F26B43"/>
          </p15:clr>
        </p15:guide>
        <p15:guide id="13" pos="7296">
          <p15:clr>
            <a:srgbClr val="F26B43"/>
          </p15:clr>
        </p15:guide>
        <p15:guide id="14" pos="7392">
          <p15:clr>
            <a:srgbClr val="F26B43"/>
          </p15:clr>
        </p15:guide>
        <p15:guide id="15" pos="7584">
          <p15:clr>
            <a:srgbClr val="F26B43"/>
          </p15:clr>
        </p15:guide>
        <p15:guide id="16" pos="672">
          <p15:clr>
            <a:srgbClr val="F26B43"/>
          </p15:clr>
        </p15:guide>
        <p15:guide id="17" pos="7008">
          <p15:clr>
            <a:srgbClr val="F26B43"/>
          </p15:clr>
        </p15:guide>
        <p15:guide id="18" pos="1647">
          <p15:clr>
            <a:srgbClr val="F26B43"/>
          </p15:clr>
        </p15:guide>
        <p15:guide id="19" orient="horz" pos="3840">
          <p15:clr>
            <a:srgbClr val="F26B43"/>
          </p15:clr>
        </p15:guide>
        <p15:guide id="21" pos="2426">
          <p15:clr>
            <a:srgbClr val="F26B43"/>
          </p15:clr>
        </p15:guide>
        <p15:guide id="22" pos="1550">
          <p15:clr>
            <a:srgbClr val="F26B43"/>
          </p15:clr>
        </p15:guide>
        <p15:guide id="23" pos="1454">
          <p15:clr>
            <a:srgbClr val="F26B43"/>
          </p15:clr>
        </p15:guide>
        <p15:guide id="24" pos="2619">
          <p15:clr>
            <a:srgbClr val="F26B43"/>
          </p15:clr>
        </p15:guide>
        <p15:guide id="25" pos="2523">
          <p15:clr>
            <a:srgbClr val="F26B43"/>
          </p15:clr>
        </p15:guide>
        <p15:guide id="26" pos="3401">
          <p15:clr>
            <a:srgbClr val="F26B43"/>
          </p15:clr>
        </p15:guide>
        <p15:guide id="27" pos="3592">
          <p15:clr>
            <a:srgbClr val="F26B43"/>
          </p15:clr>
        </p15:guide>
        <p15:guide id="28" pos="3496">
          <p15:clr>
            <a:srgbClr val="F26B43"/>
          </p15:clr>
        </p15:guide>
        <p15:guide id="29" pos="4565">
          <p15:clr>
            <a:srgbClr val="F26B43"/>
          </p15:clr>
        </p15:guide>
        <p15:guide id="30" pos="4373">
          <p15:clr>
            <a:srgbClr val="F26B43"/>
          </p15:clr>
        </p15:guide>
        <p15:guide id="31" pos="4468">
          <p15:clr>
            <a:srgbClr val="F26B43"/>
          </p15:clr>
        </p15:guide>
        <p15:guide id="32" pos="5347">
          <p15:clr>
            <a:srgbClr val="F26B43"/>
          </p15:clr>
        </p15:guide>
        <p15:guide id="33" pos="5443">
          <p15:clr>
            <a:srgbClr val="F26B43"/>
          </p15:clr>
        </p15:guide>
        <p15:guide id="34" pos="5537">
          <p15:clr>
            <a:srgbClr val="F26B43"/>
          </p15:clr>
        </p15:guide>
        <p15:guide id="35" pos="6320">
          <p15:clr>
            <a:srgbClr val="F26B43"/>
          </p15:clr>
        </p15:guide>
        <p15:guide id="36" pos="6416">
          <p15:clr>
            <a:srgbClr val="F26B43"/>
          </p15:clr>
        </p15:guide>
        <p15:guide id="37" pos="6513">
          <p15:clr>
            <a:srgbClr val="F26B43"/>
          </p15:clr>
        </p15:guide>
        <p15:guide id="38" orient="horz" pos="3648">
          <p15:clr>
            <a:srgbClr val="F26B43"/>
          </p15:clr>
        </p15:guide>
        <p15:guide id="39" orient="horz" pos="39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r>
              <a:rPr lang="en-US"/>
              <a:t>Consultant/Engineering Services for Climate Resiliency Flooding/Storm Drainage</a:t>
            </a:r>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245686357"/>
      </p:ext>
    </p:extLst>
  </p:cSld>
  <p:clrMap bg1="lt1" tx1="dk1" bg2="lt2" tx2="dk2" accent1="accent1" accent2="accent2" accent3="accent3" accent4="accent4" accent5="accent5" accent6="accent6" hlink="hlink" folHlink="folHlink"/>
  <p:sldLayoutIdLst>
    <p:sldLayoutId id="2147483894" r:id="rId1"/>
    <p:sldLayoutId id="2147483893" r:id="rId2"/>
    <p:sldLayoutId id="2147483892" r:id="rId3"/>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300"/>
        </a:spcBef>
        <a:spcAft>
          <a:spcPts val="300"/>
        </a:spcAft>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userDrawn="1">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userDrawn="1">
          <p15:clr>
            <a:srgbClr val="F26B43"/>
          </p15:clr>
        </p15:guide>
        <p15:guide id="13" orient="horz" pos="4032">
          <p15:clr>
            <a:srgbClr val="F26B43"/>
          </p15:clr>
        </p15:guide>
        <p15:guide id="14" orient="horz" pos="672">
          <p15:clr>
            <a:srgbClr val="F26B43"/>
          </p15:clr>
        </p15:guide>
        <p15:guide id="15" pos="480" userDrawn="1">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userDrawn="1">
          <p15:clr>
            <a:srgbClr val="F26B43"/>
          </p15:clr>
        </p15:guide>
        <p15:guide id="48"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00_35CE4CD2.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microsoft.com/office/2018/10/relationships/comments" Target="../comments/modernComment_6D3_7EB1A279.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547856-D06F-0723-0C76-F0E5487F5399}"/>
              </a:ext>
            </a:extLst>
          </p:cNvPr>
          <p:cNvSpPr/>
          <p:nvPr/>
        </p:nvSpPr>
        <p:spPr>
          <a:xfrm>
            <a:off x="341790" y="1171852"/>
            <a:ext cx="5188998" cy="270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BE5E29-69A5-4F67-A25A-C9D6CC85CBE7}"/>
              </a:ext>
            </a:extLst>
          </p:cNvPr>
          <p:cNvPicPr>
            <a:picLocks noChangeAspect="1"/>
          </p:cNvPicPr>
          <p:nvPr/>
        </p:nvPicPr>
        <p:blipFill>
          <a:blip r:embed="rId3"/>
          <a:stretch>
            <a:fillRect/>
          </a:stretch>
        </p:blipFill>
        <p:spPr>
          <a:xfrm>
            <a:off x="4873481" y="0"/>
            <a:ext cx="7318519" cy="6858000"/>
          </a:xfrm>
          <a:prstGeom prst="rect">
            <a:avLst/>
          </a:prstGeom>
        </p:spPr>
      </p:pic>
      <p:sp>
        <p:nvSpPr>
          <p:cNvPr id="10" name="Rectangle 9">
            <a:extLst>
              <a:ext uri="{FF2B5EF4-FFF2-40B4-BE49-F238E27FC236}">
                <a16:creationId xmlns:a16="http://schemas.microsoft.com/office/drawing/2014/main" id="{5B931588-FFB3-31F8-A9C1-1A814E253516}"/>
              </a:ext>
            </a:extLst>
          </p:cNvPr>
          <p:cNvSpPr/>
          <p:nvPr/>
        </p:nvSpPr>
        <p:spPr>
          <a:xfrm>
            <a:off x="-10318" y="1121974"/>
            <a:ext cx="8746151" cy="17062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9E0C728-11A9-947B-EBBE-7A65D6328901}"/>
              </a:ext>
            </a:extLst>
          </p:cNvPr>
          <p:cNvSpPr>
            <a:spLocks noGrp="1"/>
          </p:cNvSpPr>
          <p:nvPr>
            <p:ph type="title"/>
          </p:nvPr>
        </p:nvSpPr>
        <p:spPr>
          <a:xfrm>
            <a:off x="462093" y="1650195"/>
            <a:ext cx="11267814" cy="914400"/>
          </a:xfrm>
        </p:spPr>
        <p:txBody>
          <a:bodyPr/>
          <a:lstStyle/>
          <a:p>
            <a:r>
              <a:rPr lang="en-US" dirty="0"/>
              <a:t>Project Update:</a:t>
            </a:r>
            <a:br>
              <a:rPr lang="en-US" dirty="0"/>
            </a:br>
            <a:r>
              <a:rPr lang="en-US" sz="3000" dirty="0"/>
              <a:t>Climate Resiliency/Flooding/Storm Drainage</a:t>
            </a:r>
            <a:br>
              <a:rPr lang="en-US" sz="3000" dirty="0"/>
            </a:br>
            <a:r>
              <a:rPr lang="en-US" sz="1800" b="0" dirty="0"/>
              <a:t>Tuesday September 9</a:t>
            </a:r>
            <a:r>
              <a:rPr lang="en-US" sz="1800" b="0" baseline="30000" dirty="0"/>
              <a:t>th</a:t>
            </a:r>
            <a:r>
              <a:rPr lang="en-US" sz="1800" b="0" dirty="0"/>
              <a:t>, 2025</a:t>
            </a:r>
            <a:endParaRPr lang="en-US" sz="3000" b="0" dirty="0"/>
          </a:p>
        </p:txBody>
      </p:sp>
      <p:pic>
        <p:nvPicPr>
          <p:cNvPr id="11" name="Picture 10">
            <a:extLst>
              <a:ext uri="{FF2B5EF4-FFF2-40B4-BE49-F238E27FC236}">
                <a16:creationId xmlns:a16="http://schemas.microsoft.com/office/drawing/2014/main" id="{3A1E07B8-5FA1-EE7A-2DC2-D9E4D8CC8A35}"/>
              </a:ext>
            </a:extLst>
          </p:cNvPr>
          <p:cNvPicPr>
            <a:picLocks noChangeAspect="1"/>
          </p:cNvPicPr>
          <p:nvPr/>
        </p:nvPicPr>
        <p:blipFill>
          <a:blip r:embed="rId4"/>
          <a:srcRect l="41828" r="43196" b="86611"/>
          <a:stretch/>
        </p:blipFill>
        <p:spPr>
          <a:xfrm>
            <a:off x="302744" y="4281489"/>
            <a:ext cx="1920790" cy="1143000"/>
          </a:xfrm>
          <a:prstGeom prst="rect">
            <a:avLst/>
          </a:prstGeom>
        </p:spPr>
      </p:pic>
    </p:spTree>
    <p:extLst>
      <p:ext uri="{BB962C8B-B14F-4D97-AF65-F5344CB8AC3E}">
        <p14:creationId xmlns:p14="http://schemas.microsoft.com/office/powerpoint/2010/main" val="376764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490C2-F2EB-6AA2-2EC8-10D507AC77B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17CBA0-83DD-4D95-0ED1-5306DDF9BCBA}"/>
              </a:ext>
            </a:extLst>
          </p:cNvPr>
          <p:cNvSpPr>
            <a:spLocks noGrp="1"/>
          </p:cNvSpPr>
          <p:nvPr>
            <p:ph type="ftr" sz="quarter" idx="10"/>
          </p:nvPr>
        </p:nvSpPr>
        <p:spPr/>
        <p:txBody>
          <a:bodyPr/>
          <a:lstStyle/>
          <a:p>
            <a:r>
              <a:rPr lang="en-US" dirty="0"/>
              <a:t>Upcoming Work</a:t>
            </a:r>
          </a:p>
        </p:txBody>
      </p:sp>
      <p:sp>
        <p:nvSpPr>
          <p:cNvPr id="3" name="Title 2">
            <a:extLst>
              <a:ext uri="{FF2B5EF4-FFF2-40B4-BE49-F238E27FC236}">
                <a16:creationId xmlns:a16="http://schemas.microsoft.com/office/drawing/2014/main" id="{B7E502CC-D78E-89C7-EDED-65A126588658}"/>
              </a:ext>
            </a:extLst>
          </p:cNvPr>
          <p:cNvSpPr>
            <a:spLocks noGrp="1"/>
          </p:cNvSpPr>
          <p:nvPr>
            <p:ph type="title"/>
          </p:nvPr>
        </p:nvSpPr>
        <p:spPr/>
        <p:txBody>
          <a:bodyPr/>
          <a:lstStyle/>
          <a:p>
            <a:r>
              <a:rPr lang="en-US" dirty="0"/>
              <a:t>Engaging the Public</a:t>
            </a:r>
          </a:p>
        </p:txBody>
      </p:sp>
      <p:graphicFrame>
        <p:nvGraphicFramePr>
          <p:cNvPr id="4" name="Table 3">
            <a:extLst>
              <a:ext uri="{FF2B5EF4-FFF2-40B4-BE49-F238E27FC236}">
                <a16:creationId xmlns:a16="http://schemas.microsoft.com/office/drawing/2014/main" id="{AA326830-8F7A-CAB7-612C-4A4EC0B71207}"/>
              </a:ext>
            </a:extLst>
          </p:cNvPr>
          <p:cNvGraphicFramePr>
            <a:graphicFrameLocks noGrp="1"/>
          </p:cNvGraphicFramePr>
          <p:nvPr>
            <p:extLst>
              <p:ext uri="{D42A27DB-BD31-4B8C-83A1-F6EECF244321}">
                <p14:modId xmlns:p14="http://schemas.microsoft.com/office/powerpoint/2010/main" val="1349030670"/>
              </p:ext>
            </p:extLst>
          </p:nvPr>
        </p:nvGraphicFramePr>
        <p:xfrm>
          <a:off x="3690679" y="392428"/>
          <a:ext cx="8128000" cy="62249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64292750"/>
                    </a:ext>
                  </a:extLst>
                </a:gridCol>
                <a:gridCol w="4064000">
                  <a:extLst>
                    <a:ext uri="{9D8B030D-6E8A-4147-A177-3AD203B41FA5}">
                      <a16:colId xmlns:a16="http://schemas.microsoft.com/office/drawing/2014/main" val="1079959269"/>
                    </a:ext>
                  </a:extLst>
                </a:gridCol>
              </a:tblGrid>
              <a:tr h="3112470">
                <a:tc>
                  <a:txBody>
                    <a:bodyPr/>
                    <a:lstStyle/>
                    <a:p>
                      <a:pPr algn="ctr">
                        <a:lnSpc>
                          <a:spcPct val="100000"/>
                        </a:lnSpc>
                      </a:pPr>
                      <a:r>
                        <a:rPr lang="en-US" sz="1400" b="1" dirty="0">
                          <a:solidFill>
                            <a:schemeClr val="tx1"/>
                          </a:solidFill>
                          <a:latin typeface="+mj-lt"/>
                        </a:rPr>
                        <a:t>Storm Sewer Standards – Workshop with DPW</a:t>
                      </a:r>
                    </a:p>
                    <a:p>
                      <a:pPr>
                        <a:lnSpc>
                          <a:spcPct val="100000"/>
                        </a:lnSpc>
                      </a:pPr>
                      <a:endParaRPr lang="en-US" sz="1400" b="1" dirty="0">
                        <a:solidFill>
                          <a:schemeClr val="tx1"/>
                        </a:solidFill>
                        <a:latin typeface="+mj-lt"/>
                      </a:endParaRPr>
                    </a:p>
                    <a:p>
                      <a:pPr marL="285750" indent="-285750">
                        <a:lnSpc>
                          <a:spcPct val="100000"/>
                        </a:lnSpc>
                        <a:buFont typeface="Arial" panose="020B0604020202020204" pitchFamily="34" charset="0"/>
                        <a:buChar char="•"/>
                      </a:pPr>
                      <a:r>
                        <a:rPr lang="en-US" b="0" dirty="0">
                          <a:solidFill>
                            <a:schemeClr val="tx1"/>
                          </a:solidFill>
                          <a:latin typeface="+mn-lt"/>
                        </a:rPr>
                        <a:t>Attendees: DPW, City Staff:</a:t>
                      </a:r>
                    </a:p>
                    <a:p>
                      <a:pPr marL="285750" indent="-285750">
                        <a:lnSpc>
                          <a:spcPct val="100000"/>
                        </a:lnSpc>
                        <a:buFont typeface="Arial" panose="020B0604020202020204" pitchFamily="34" charset="0"/>
                        <a:buChar char="•"/>
                      </a:pPr>
                      <a:endParaRPr lang="en-US" b="0" dirty="0">
                        <a:solidFill>
                          <a:schemeClr val="tx1"/>
                        </a:solidFill>
                        <a:latin typeface="+mn-lt"/>
                      </a:endParaRPr>
                    </a:p>
                    <a:p>
                      <a:pPr marL="285750" indent="-285750">
                        <a:lnSpc>
                          <a:spcPct val="100000"/>
                        </a:lnSpc>
                        <a:buFont typeface="Arial" panose="020B0604020202020204" pitchFamily="34" charset="0"/>
                        <a:buChar char="•"/>
                      </a:pPr>
                      <a:r>
                        <a:rPr lang="en-US" b="0" dirty="0">
                          <a:solidFill>
                            <a:schemeClr val="tx1"/>
                          </a:solidFill>
                          <a:latin typeface="+mn-lt"/>
                        </a:rPr>
                        <a:t>Topics: Example standards improvements from other communities.</a:t>
                      </a:r>
                    </a:p>
                    <a:p>
                      <a:pPr marL="285750" indent="-285750">
                        <a:lnSpc>
                          <a:spcPct val="100000"/>
                        </a:lnSpc>
                        <a:buFont typeface="Arial" panose="020B0604020202020204" pitchFamily="34" charset="0"/>
                        <a:buChar char="•"/>
                      </a:pPr>
                      <a:endParaRPr lang="en-US" b="0" dirty="0">
                        <a:solidFill>
                          <a:schemeClr val="tx1"/>
                        </a:solidFill>
                        <a:latin typeface="+mn-lt"/>
                      </a:endParaRPr>
                    </a:p>
                    <a:p>
                      <a:pPr marL="285750" indent="-285750">
                        <a:lnSpc>
                          <a:spcPct val="100000"/>
                        </a:lnSpc>
                        <a:buFont typeface="Arial" panose="020B0604020202020204" pitchFamily="34" charset="0"/>
                        <a:buChar char="•"/>
                      </a:pPr>
                      <a:r>
                        <a:rPr lang="en-US" b="0" dirty="0">
                          <a:solidFill>
                            <a:schemeClr val="tx1"/>
                          </a:solidFill>
                          <a:latin typeface="+mn-lt"/>
                        </a:rPr>
                        <a:t>Purpose: Feedback will inform </a:t>
                      </a:r>
                      <a:r>
                        <a:rPr lang="en-US" b="0" i="1" dirty="0">
                          <a:solidFill>
                            <a:schemeClr val="tx1"/>
                          </a:solidFill>
                          <a:latin typeface="+mn-lt"/>
                        </a:rPr>
                        <a:t>Storm Sewer Improvement Standards </a:t>
                      </a:r>
                    </a:p>
                  </a:txBody>
                  <a:tcPr anchor="ctr">
                    <a:solidFill>
                      <a:schemeClr val="accent1"/>
                    </a:solidFill>
                  </a:tcPr>
                </a:tc>
                <a:tc>
                  <a:txBody>
                    <a:bodyPr/>
                    <a:lstStyle/>
                    <a:p>
                      <a:pPr algn="ctr">
                        <a:lnSpc>
                          <a:spcPct val="100000"/>
                        </a:lnSpc>
                      </a:pPr>
                      <a:r>
                        <a:rPr lang="en-US" sz="1400" b="1" dirty="0">
                          <a:solidFill>
                            <a:schemeClr val="tx1"/>
                          </a:solidFill>
                          <a:latin typeface="+mj-lt"/>
                        </a:rPr>
                        <a:t>First Responders’ Workshop</a:t>
                      </a:r>
                    </a:p>
                    <a:p>
                      <a:pPr>
                        <a:lnSpc>
                          <a:spcPct val="100000"/>
                        </a:lnSpc>
                      </a:pPr>
                      <a:endParaRPr lang="en-US" sz="1400" b="0" dirty="0">
                        <a:solidFill>
                          <a:schemeClr val="tx1"/>
                        </a:solidFill>
                        <a:latin typeface="+mn-lt"/>
                      </a:endParaRPr>
                    </a:p>
                    <a:p>
                      <a:pPr marL="285750" indent="-285750">
                        <a:lnSpc>
                          <a:spcPct val="100000"/>
                        </a:lnSpc>
                        <a:buFont typeface="Arial" panose="020B0604020202020204" pitchFamily="34" charset="0"/>
                        <a:buChar char="•"/>
                      </a:pPr>
                      <a:r>
                        <a:rPr lang="en-US" sz="1400" b="0" dirty="0">
                          <a:solidFill>
                            <a:schemeClr val="tx1"/>
                          </a:solidFill>
                          <a:latin typeface="+mn-lt"/>
                        </a:rPr>
                        <a:t>Attendees: Emergency Management staff, Police Department, Fire Department, and the Water and Sewer Department.</a:t>
                      </a:r>
                    </a:p>
                    <a:p>
                      <a:pPr marL="285750" indent="-285750">
                        <a:lnSpc>
                          <a:spcPct val="100000"/>
                        </a:lnSpc>
                        <a:buFont typeface="Arial" panose="020B0604020202020204" pitchFamily="34" charset="0"/>
                        <a:buChar char="•"/>
                      </a:pPr>
                      <a:endParaRPr lang="en-US" sz="1400" b="0" dirty="0">
                        <a:solidFill>
                          <a:schemeClr val="tx1"/>
                        </a:solidFill>
                        <a:latin typeface="+mn-lt"/>
                      </a:endParaRPr>
                    </a:p>
                    <a:p>
                      <a:pPr marL="285750" indent="-285750">
                        <a:lnSpc>
                          <a:spcPct val="100000"/>
                        </a:lnSpc>
                        <a:buFont typeface="Arial" panose="020B0604020202020204" pitchFamily="34" charset="0"/>
                        <a:buChar char="•"/>
                      </a:pPr>
                      <a:r>
                        <a:rPr lang="en-US" sz="1400" b="0" dirty="0">
                          <a:solidFill>
                            <a:schemeClr val="tx1"/>
                          </a:solidFill>
                          <a:latin typeface="+mn-lt"/>
                        </a:rPr>
                        <a:t>Topics: Impact of flooding-induced road closures on community lifeline access.</a:t>
                      </a:r>
                    </a:p>
                    <a:p>
                      <a:pPr marL="285750" indent="-285750">
                        <a:lnSpc>
                          <a:spcPct val="100000"/>
                        </a:lnSpc>
                        <a:buFont typeface="Arial" panose="020B0604020202020204" pitchFamily="34" charset="0"/>
                        <a:buChar char="•"/>
                      </a:pPr>
                      <a:endParaRPr lang="en-US" sz="1400" b="0" dirty="0">
                        <a:solidFill>
                          <a:schemeClr val="tx1"/>
                        </a:solidFill>
                        <a:latin typeface="+mn-lt"/>
                      </a:endParaRPr>
                    </a:p>
                    <a:p>
                      <a:pPr marL="285750" indent="-285750">
                        <a:lnSpc>
                          <a:spcPct val="100000"/>
                        </a:lnSpc>
                        <a:buFont typeface="Arial" panose="020B0604020202020204" pitchFamily="34" charset="0"/>
                        <a:buChar char="•"/>
                      </a:pPr>
                      <a:r>
                        <a:rPr lang="en-US" sz="1400" b="0" dirty="0">
                          <a:solidFill>
                            <a:schemeClr val="tx1"/>
                          </a:solidFill>
                          <a:latin typeface="+mn-lt"/>
                        </a:rPr>
                        <a:t>Purpose: Inform </a:t>
                      </a:r>
                      <a:r>
                        <a:rPr lang="en-US" sz="1400" b="0" i="1" dirty="0">
                          <a:solidFill>
                            <a:schemeClr val="tx1"/>
                          </a:solidFill>
                          <a:latin typeface="+mn-lt"/>
                        </a:rPr>
                        <a:t>Community Emergency Plan</a:t>
                      </a:r>
                      <a:endParaRPr lang="en-US" b="0" i="1" dirty="0">
                        <a:solidFill>
                          <a:schemeClr val="tx1"/>
                        </a:solidFill>
                        <a:latin typeface="+mn-lt"/>
                      </a:endParaRPr>
                    </a:p>
                  </a:txBody>
                  <a:tcPr anchor="ctr">
                    <a:solidFill>
                      <a:schemeClr val="accent1"/>
                    </a:solidFill>
                  </a:tcPr>
                </a:tc>
                <a:extLst>
                  <a:ext uri="{0D108BD9-81ED-4DB2-BD59-A6C34878D82A}">
                    <a16:rowId xmlns:a16="http://schemas.microsoft.com/office/drawing/2014/main" val="3874978226"/>
                  </a:ext>
                </a:extLst>
              </a:tr>
              <a:tr h="3112470">
                <a:tc>
                  <a:txBody>
                    <a:bodyPr/>
                    <a:lstStyle/>
                    <a:p>
                      <a:pPr algn="ctr">
                        <a:lnSpc>
                          <a:spcPct val="100000"/>
                        </a:lnSpc>
                      </a:pPr>
                      <a:r>
                        <a:rPr lang="en-US" sz="1400" b="1" dirty="0">
                          <a:solidFill>
                            <a:schemeClr val="tx1"/>
                          </a:solidFill>
                          <a:latin typeface="+mj-lt"/>
                        </a:rPr>
                        <a:t>Public Workshop 1: Participatory Mapping and Resources</a:t>
                      </a:r>
                    </a:p>
                    <a:p>
                      <a:pPr algn="ctr">
                        <a:lnSpc>
                          <a:spcPct val="100000"/>
                        </a:lnSpc>
                      </a:pPr>
                      <a:endParaRPr lang="en-US" sz="1400" b="1" dirty="0">
                        <a:solidFill>
                          <a:schemeClr val="tx1"/>
                        </a:solidFill>
                        <a:latin typeface="+mj-lt"/>
                      </a:endParaRPr>
                    </a:p>
                    <a:p>
                      <a:pPr marL="285750" indent="-285750">
                        <a:lnSpc>
                          <a:spcPct val="100000"/>
                        </a:lnSpc>
                        <a:buFont typeface="Arial" panose="020B0604020202020204" pitchFamily="34" charset="0"/>
                        <a:buChar char="•"/>
                      </a:pPr>
                      <a:r>
                        <a:rPr lang="en-US" sz="1400" b="0" dirty="0">
                          <a:solidFill>
                            <a:schemeClr val="tx1"/>
                          </a:solidFill>
                          <a:latin typeface="+mn-lt"/>
                        </a:rPr>
                        <a:t>Attendees: Flood-impacted Bristol residents</a:t>
                      </a:r>
                    </a:p>
                    <a:p>
                      <a:pPr marL="285750" indent="-285750">
                        <a:lnSpc>
                          <a:spcPct val="100000"/>
                        </a:lnSpc>
                        <a:buFont typeface="Arial" panose="020B0604020202020204" pitchFamily="34" charset="0"/>
                        <a:buChar char="•"/>
                      </a:pPr>
                      <a:endParaRPr lang="en-US" sz="1400" b="0" dirty="0">
                        <a:solidFill>
                          <a:schemeClr val="tx1"/>
                        </a:solidFill>
                        <a:latin typeface="+mn-lt"/>
                      </a:endParaRPr>
                    </a:p>
                    <a:p>
                      <a:pPr marL="285750" indent="-285750">
                        <a:lnSpc>
                          <a:spcPct val="100000"/>
                        </a:lnSpc>
                        <a:buFont typeface="Arial" panose="020B0604020202020204" pitchFamily="34" charset="0"/>
                        <a:buChar char="•"/>
                      </a:pPr>
                      <a:r>
                        <a:rPr lang="en-US" sz="1400" b="0" dirty="0">
                          <a:solidFill>
                            <a:schemeClr val="tx1"/>
                          </a:solidFill>
                          <a:latin typeface="+mn-lt"/>
                        </a:rPr>
                        <a:t>Topics: mapping flood impacts, potential interventions, familiarization with FEMA, state, and local resources.</a:t>
                      </a:r>
                    </a:p>
                    <a:p>
                      <a:pPr marL="285750" indent="-285750">
                        <a:lnSpc>
                          <a:spcPct val="100000"/>
                        </a:lnSpc>
                        <a:buFont typeface="Arial" panose="020B0604020202020204" pitchFamily="34" charset="0"/>
                        <a:buChar char="•"/>
                      </a:pPr>
                      <a:endParaRPr lang="en-US" sz="1400" b="0" dirty="0">
                        <a:solidFill>
                          <a:schemeClr val="tx1"/>
                        </a:solidFill>
                        <a:latin typeface="+mn-lt"/>
                      </a:endParaRPr>
                    </a:p>
                    <a:p>
                      <a:pPr marL="285750" indent="-285750">
                        <a:lnSpc>
                          <a:spcPct val="100000"/>
                        </a:lnSpc>
                        <a:buFont typeface="Arial" panose="020B0604020202020204" pitchFamily="34" charset="0"/>
                        <a:buChar char="•"/>
                      </a:pPr>
                      <a:r>
                        <a:rPr lang="en-US" sz="1400" b="0" dirty="0">
                          <a:solidFill>
                            <a:schemeClr val="tx1"/>
                          </a:solidFill>
                          <a:latin typeface="+mn-lt"/>
                        </a:rPr>
                        <a:t>Purpose: Inform </a:t>
                      </a:r>
                      <a:r>
                        <a:rPr lang="en-US" sz="1400" b="0" i="1" dirty="0">
                          <a:solidFill>
                            <a:schemeClr val="tx1"/>
                          </a:solidFill>
                          <a:latin typeface="+mn-lt"/>
                        </a:rPr>
                        <a:t>Community Emergency Plan, </a:t>
                      </a:r>
                      <a:r>
                        <a:rPr lang="en-US" sz="1400" b="0" i="0" dirty="0">
                          <a:solidFill>
                            <a:schemeClr val="tx1"/>
                          </a:solidFill>
                          <a:latin typeface="+mn-lt"/>
                        </a:rPr>
                        <a:t>provide </a:t>
                      </a:r>
                      <a:r>
                        <a:rPr lang="en-US" sz="1400" b="0" dirty="0">
                          <a:solidFill>
                            <a:schemeClr val="tx1"/>
                          </a:solidFill>
                          <a:latin typeface="+mn-lt"/>
                        </a:rPr>
                        <a:t>opportunity for local first responders to speak with the community.</a:t>
                      </a:r>
                    </a:p>
                    <a:p>
                      <a:pPr>
                        <a:lnSpc>
                          <a:spcPct val="100000"/>
                        </a:lnSpc>
                      </a:pPr>
                      <a:endParaRPr lang="en-US" b="0" dirty="0">
                        <a:solidFill>
                          <a:schemeClr val="tx1"/>
                        </a:solidFill>
                        <a:latin typeface="+mn-lt"/>
                      </a:endParaRPr>
                    </a:p>
                  </a:txBody>
                  <a:tcPr anchor="ctr">
                    <a:solidFill>
                      <a:schemeClr val="accent1"/>
                    </a:solidFill>
                  </a:tcPr>
                </a:tc>
                <a:tc>
                  <a:txBody>
                    <a:bodyPr/>
                    <a:lstStyle/>
                    <a:p>
                      <a:pPr algn="ctr">
                        <a:lnSpc>
                          <a:spcPct val="100000"/>
                        </a:lnSpc>
                      </a:pPr>
                      <a:r>
                        <a:rPr lang="en-US" sz="1400" b="1" dirty="0">
                          <a:solidFill>
                            <a:schemeClr val="tx1"/>
                          </a:solidFill>
                          <a:latin typeface="+mj-lt"/>
                        </a:rPr>
                        <a:t>Public Workshop 2: Individual Action Plan Development</a:t>
                      </a:r>
                    </a:p>
                    <a:p>
                      <a:pPr algn="ctr">
                        <a:lnSpc>
                          <a:spcPct val="100000"/>
                        </a:lnSpc>
                      </a:pPr>
                      <a:endParaRPr lang="en-US" sz="1400" b="1" dirty="0">
                        <a:solidFill>
                          <a:schemeClr val="tx1"/>
                        </a:solidFill>
                        <a:latin typeface="+mj-lt"/>
                      </a:endParaRPr>
                    </a:p>
                    <a:p>
                      <a:pPr marL="285750" indent="-285750">
                        <a:lnSpc>
                          <a:spcPct val="100000"/>
                        </a:lnSpc>
                        <a:buFont typeface="Arial" panose="020B0604020202020204" pitchFamily="34" charset="0"/>
                        <a:buChar char="•"/>
                      </a:pPr>
                      <a:r>
                        <a:rPr lang="en-US" sz="1400" b="0" dirty="0">
                          <a:solidFill>
                            <a:schemeClr val="tx1"/>
                          </a:solidFill>
                          <a:latin typeface="+mn-lt"/>
                        </a:rPr>
                        <a:t>Attendees: flood-impacted Bristol Residents</a:t>
                      </a:r>
                    </a:p>
                    <a:p>
                      <a:pPr marL="285750" indent="-285750">
                        <a:lnSpc>
                          <a:spcPct val="100000"/>
                        </a:lnSpc>
                        <a:buFont typeface="Arial" panose="020B0604020202020204" pitchFamily="34" charset="0"/>
                        <a:buChar char="•"/>
                      </a:pPr>
                      <a:r>
                        <a:rPr lang="en-US" sz="1400" b="0" dirty="0">
                          <a:solidFill>
                            <a:schemeClr val="tx1"/>
                          </a:solidFill>
                          <a:latin typeface="+mn-lt"/>
                        </a:rPr>
                        <a:t>Topics: </a:t>
                      </a:r>
                      <a:r>
                        <a:rPr lang="en-US" sz="1400" b="0" u="none" dirty="0">
                          <a:solidFill>
                            <a:schemeClr val="tx1"/>
                          </a:solidFill>
                          <a:latin typeface="+mn-lt"/>
                        </a:rPr>
                        <a:t>Individual actions plans, evacuation routes, floodproofing techniques, flood sourcing and causation, buyout program participation pathways.</a:t>
                      </a:r>
                    </a:p>
                    <a:p>
                      <a:pPr marL="285750" indent="-285750">
                        <a:lnSpc>
                          <a:spcPct val="100000"/>
                        </a:lnSpc>
                        <a:buFont typeface="Arial" panose="020B0604020202020204" pitchFamily="34" charset="0"/>
                        <a:buChar char="•"/>
                      </a:pPr>
                      <a:endParaRPr lang="en-US" sz="1400" b="0" u="none" dirty="0">
                        <a:solidFill>
                          <a:schemeClr val="tx1"/>
                        </a:solidFill>
                        <a:latin typeface="+mn-lt"/>
                      </a:endParaRPr>
                    </a:p>
                    <a:p>
                      <a:pPr marL="285750" indent="-285750">
                        <a:lnSpc>
                          <a:spcPct val="100000"/>
                        </a:lnSpc>
                        <a:buFont typeface="Arial" panose="020B0604020202020204" pitchFamily="34" charset="0"/>
                        <a:buChar char="•"/>
                      </a:pPr>
                      <a:endParaRPr lang="en-US" sz="1400" b="0" u="none" dirty="0">
                        <a:solidFill>
                          <a:schemeClr val="tx1"/>
                        </a:solidFill>
                        <a:latin typeface="+mn-lt"/>
                      </a:endParaRPr>
                    </a:p>
                    <a:p>
                      <a:pPr marL="285750" indent="-285750">
                        <a:lnSpc>
                          <a:spcPct val="100000"/>
                        </a:lnSpc>
                        <a:buFont typeface="Arial" panose="020B0604020202020204" pitchFamily="34" charset="0"/>
                        <a:buChar char="•"/>
                      </a:pPr>
                      <a:r>
                        <a:rPr lang="en-US" sz="1400" b="0" u="none" dirty="0">
                          <a:solidFill>
                            <a:schemeClr val="tx1"/>
                          </a:solidFill>
                          <a:latin typeface="+mn-lt"/>
                        </a:rPr>
                        <a:t>Purpose: Emergency preparedness.</a:t>
                      </a:r>
                    </a:p>
                    <a:p>
                      <a:pPr>
                        <a:lnSpc>
                          <a:spcPct val="100000"/>
                        </a:lnSpc>
                      </a:pPr>
                      <a:endParaRPr lang="en-US" b="0" dirty="0">
                        <a:solidFill>
                          <a:schemeClr val="tx1"/>
                        </a:solidFill>
                        <a:latin typeface="+mn-lt"/>
                      </a:endParaRPr>
                    </a:p>
                  </a:txBody>
                  <a:tcPr anchor="ctr">
                    <a:solidFill>
                      <a:schemeClr val="accent1"/>
                    </a:solidFill>
                  </a:tcPr>
                </a:tc>
                <a:extLst>
                  <a:ext uri="{0D108BD9-81ED-4DB2-BD59-A6C34878D82A}">
                    <a16:rowId xmlns:a16="http://schemas.microsoft.com/office/drawing/2014/main" val="3907835728"/>
                  </a:ext>
                </a:extLst>
              </a:tr>
            </a:tbl>
          </a:graphicData>
        </a:graphic>
      </p:graphicFrame>
      <p:sp>
        <p:nvSpPr>
          <p:cNvPr id="7" name="Text Placeholder 6">
            <a:extLst>
              <a:ext uri="{FF2B5EF4-FFF2-40B4-BE49-F238E27FC236}">
                <a16:creationId xmlns:a16="http://schemas.microsoft.com/office/drawing/2014/main" id="{E4D5B380-2454-A165-A5AD-1E59E242BEAA}"/>
              </a:ext>
            </a:extLst>
          </p:cNvPr>
          <p:cNvSpPr>
            <a:spLocks noGrp="1"/>
          </p:cNvSpPr>
          <p:nvPr>
            <p:ph type="body" sz="quarter" idx="12"/>
          </p:nvPr>
        </p:nvSpPr>
        <p:spPr/>
        <p:txBody>
          <a:bodyPr/>
          <a:lstStyle/>
          <a:p>
            <a:endParaRPr lang="en-US"/>
          </a:p>
        </p:txBody>
      </p:sp>
      <p:pic>
        <p:nvPicPr>
          <p:cNvPr id="5" name="Picture Placeholder 7">
            <a:extLst>
              <a:ext uri="{FF2B5EF4-FFF2-40B4-BE49-F238E27FC236}">
                <a16:creationId xmlns:a16="http://schemas.microsoft.com/office/drawing/2014/main" id="{A09598F3-E9A8-6589-8203-713316F4BBA3}"/>
              </a:ext>
            </a:extLst>
          </p:cNvPr>
          <p:cNvPicPr>
            <a:picLocks noGrp="1" noChangeAspect="1"/>
          </p:cNvPicPr>
          <p:nvPr>
            <p:ph type="pic" sz="quarter" idx="14"/>
          </p:nvPr>
        </p:nvPicPr>
        <p:blipFill>
          <a:blip r:embed="rId4"/>
          <a:srcRect l="37558" r="25230"/>
          <a:stretch>
            <a:fillRect/>
          </a:stretch>
        </p:blipFill>
        <p:spPr>
          <a:xfrm flipH="1">
            <a:off x="761999" y="1965158"/>
            <a:ext cx="2314565" cy="4130842"/>
          </a:xfrm>
          <a:prstGeom prst="rect">
            <a:avLst/>
          </a:prstGeom>
        </p:spPr>
      </p:pic>
    </p:spTree>
    <p:extLst>
      <p:ext uri="{BB962C8B-B14F-4D97-AF65-F5344CB8AC3E}">
        <p14:creationId xmlns:p14="http://schemas.microsoft.com/office/powerpoint/2010/main" val="90271253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DBB17-0E94-C1DD-EC99-715B36BE03E3}"/>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581B1A-B051-639D-D50A-12EE5B80A7FD}"/>
              </a:ext>
            </a:extLst>
          </p:cNvPr>
          <p:cNvSpPr>
            <a:spLocks noGrp="1"/>
          </p:cNvSpPr>
          <p:nvPr>
            <p:ph type="pic" sz="quarter" idx="14"/>
          </p:nvPr>
        </p:nvSpPr>
        <p:spPr/>
        <p:txBody>
          <a:bodyPr/>
          <a:lstStyle/>
          <a:p>
            <a:endParaRPr lang="en-US"/>
          </a:p>
        </p:txBody>
      </p:sp>
      <p:sp>
        <p:nvSpPr>
          <p:cNvPr id="8" name="Title 7">
            <a:extLst>
              <a:ext uri="{FF2B5EF4-FFF2-40B4-BE49-F238E27FC236}">
                <a16:creationId xmlns:a16="http://schemas.microsoft.com/office/drawing/2014/main" id="{DB8F960A-5035-9797-F6BA-4AC37259277D}"/>
              </a:ext>
            </a:extLst>
          </p:cNvPr>
          <p:cNvSpPr>
            <a:spLocks noGrp="1"/>
          </p:cNvSpPr>
          <p:nvPr>
            <p:ph type="title"/>
          </p:nvPr>
        </p:nvSpPr>
        <p:spPr/>
        <p:txBody>
          <a:bodyPr/>
          <a:lstStyle/>
          <a:p>
            <a:r>
              <a:rPr lang="en-US" dirty="0"/>
              <a:t>Thank you</a:t>
            </a:r>
          </a:p>
        </p:txBody>
      </p:sp>
      <p:pic>
        <p:nvPicPr>
          <p:cNvPr id="2" name="Picture 1">
            <a:extLst>
              <a:ext uri="{FF2B5EF4-FFF2-40B4-BE49-F238E27FC236}">
                <a16:creationId xmlns:a16="http://schemas.microsoft.com/office/drawing/2014/main" id="{A1DB8254-652B-1037-41F7-8744F56073E6}"/>
              </a:ext>
            </a:extLst>
          </p:cNvPr>
          <p:cNvPicPr>
            <a:picLocks noChangeAspect="1"/>
          </p:cNvPicPr>
          <p:nvPr/>
        </p:nvPicPr>
        <p:blipFill>
          <a:blip r:embed="rId2"/>
          <a:stretch>
            <a:fillRect/>
          </a:stretch>
        </p:blipFill>
        <p:spPr>
          <a:xfrm>
            <a:off x="4873481" y="0"/>
            <a:ext cx="7318519" cy="6858000"/>
          </a:xfrm>
          <a:prstGeom prst="rect">
            <a:avLst/>
          </a:prstGeom>
        </p:spPr>
      </p:pic>
    </p:spTree>
    <p:extLst>
      <p:ext uri="{BB962C8B-B14F-4D97-AF65-F5344CB8AC3E}">
        <p14:creationId xmlns:p14="http://schemas.microsoft.com/office/powerpoint/2010/main" val="338846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20C64A9-30AC-8253-E093-850CD3DFCB6A}"/>
              </a:ext>
            </a:extLst>
          </p:cNvPr>
          <p:cNvSpPr>
            <a:spLocks noGrp="1"/>
          </p:cNvSpPr>
          <p:nvPr>
            <p:ph type="pic" sz="quarter" idx="14"/>
          </p:nvPr>
        </p:nvSpPr>
        <p:spPr/>
        <p:txBody>
          <a:bodyPr/>
          <a:lstStyle/>
          <a:p>
            <a:endParaRPr lang="en-US"/>
          </a:p>
        </p:txBody>
      </p:sp>
      <p:sp>
        <p:nvSpPr>
          <p:cNvPr id="15" name="Text Placeholder 14">
            <a:extLst>
              <a:ext uri="{FF2B5EF4-FFF2-40B4-BE49-F238E27FC236}">
                <a16:creationId xmlns:a16="http://schemas.microsoft.com/office/drawing/2014/main" id="{7ED420AF-69B7-E76F-963B-ED71525E4D11}"/>
              </a:ext>
            </a:extLst>
          </p:cNvPr>
          <p:cNvSpPr>
            <a:spLocks noGrp="1"/>
          </p:cNvSpPr>
          <p:nvPr>
            <p:ph type="body" sz="quarter" idx="15"/>
          </p:nvPr>
        </p:nvSpPr>
        <p:spPr/>
        <p:txBody>
          <a:bodyPr/>
          <a:lstStyle/>
          <a:p>
            <a:pPr marL="342900" indent="-342900">
              <a:buFont typeface="+mj-lt"/>
              <a:buAutoNum type="arabicPeriod"/>
            </a:pPr>
            <a:r>
              <a:rPr lang="en-US" sz="2000" dirty="0"/>
              <a:t>Grant Overview</a:t>
            </a:r>
          </a:p>
          <a:p>
            <a:pPr marL="342900" indent="-342900">
              <a:buFont typeface="+mj-lt"/>
              <a:buAutoNum type="arabicPeriod"/>
            </a:pPr>
            <a:r>
              <a:rPr lang="en-US" sz="2000" dirty="0"/>
              <a:t>Project Scope</a:t>
            </a:r>
          </a:p>
          <a:p>
            <a:pPr marL="342900" indent="-342900">
              <a:buFont typeface="+mj-lt"/>
              <a:buAutoNum type="arabicPeriod"/>
            </a:pPr>
            <a:r>
              <a:rPr lang="en-US" sz="2000" dirty="0"/>
              <a:t>Schedule + Budget</a:t>
            </a:r>
          </a:p>
          <a:p>
            <a:pPr marL="342900" indent="-342900">
              <a:buFont typeface="+mj-lt"/>
              <a:buAutoNum type="arabicPeriod"/>
            </a:pPr>
            <a:r>
              <a:rPr lang="en-US" sz="2000" dirty="0"/>
              <a:t>Site Visit</a:t>
            </a:r>
          </a:p>
          <a:p>
            <a:pPr marL="342900" indent="-342900">
              <a:buFont typeface="+mj-lt"/>
              <a:buAutoNum type="arabicPeriod"/>
            </a:pPr>
            <a:r>
              <a:rPr lang="en-US" sz="2000" dirty="0"/>
              <a:t>Upcoming Work:</a:t>
            </a:r>
          </a:p>
          <a:p>
            <a:pPr marL="1071563" lvl="1" indent="-514350">
              <a:buFont typeface="+mj-lt"/>
              <a:buAutoNum type="romanUcPeriod"/>
            </a:pPr>
            <a:r>
              <a:rPr lang="en-US" sz="2000" dirty="0"/>
              <a:t>Engineering Task Overview</a:t>
            </a:r>
          </a:p>
          <a:p>
            <a:pPr marL="1071563" lvl="1" indent="-514350">
              <a:buFont typeface="+mj-lt"/>
              <a:buAutoNum type="romanUcPeriod"/>
            </a:pPr>
            <a:r>
              <a:rPr lang="en-US" sz="2000" dirty="0"/>
              <a:t>Interdisciplinary Solutions</a:t>
            </a:r>
          </a:p>
          <a:p>
            <a:pPr marL="1071563" lvl="1" indent="-514350">
              <a:buFont typeface="+mj-lt"/>
              <a:buAutoNum type="romanUcPeriod"/>
            </a:pPr>
            <a:r>
              <a:rPr lang="en-US" sz="2000" dirty="0"/>
              <a:t>Policy Interventions and Education</a:t>
            </a:r>
          </a:p>
          <a:p>
            <a:pPr marL="1071563" lvl="1" indent="-514350">
              <a:buFont typeface="+mj-lt"/>
              <a:buAutoNum type="romanUcPeriod"/>
            </a:pPr>
            <a:r>
              <a:rPr lang="en-US" sz="2000" dirty="0"/>
              <a:t>Engagement Program</a:t>
            </a:r>
          </a:p>
        </p:txBody>
      </p:sp>
      <p:sp>
        <p:nvSpPr>
          <p:cNvPr id="3" name="Title 2">
            <a:extLst>
              <a:ext uri="{FF2B5EF4-FFF2-40B4-BE49-F238E27FC236}">
                <a16:creationId xmlns:a16="http://schemas.microsoft.com/office/drawing/2014/main" id="{51BC65AE-97C5-F892-BAB5-27D62416967B}"/>
              </a:ext>
            </a:extLst>
          </p:cNvPr>
          <p:cNvSpPr>
            <a:spLocks noGrp="1"/>
          </p:cNvSpPr>
          <p:nvPr>
            <p:ph type="title"/>
          </p:nvPr>
        </p:nvSpPr>
        <p:spPr/>
        <p:txBody>
          <a:bodyPr/>
          <a:lstStyle/>
          <a:p>
            <a:r>
              <a:rPr lang="en-US" dirty="0"/>
              <a:t>Agenda</a:t>
            </a:r>
          </a:p>
        </p:txBody>
      </p:sp>
      <p:pic>
        <p:nvPicPr>
          <p:cNvPr id="4" name="Picture 3">
            <a:extLst>
              <a:ext uri="{FF2B5EF4-FFF2-40B4-BE49-F238E27FC236}">
                <a16:creationId xmlns:a16="http://schemas.microsoft.com/office/drawing/2014/main" id="{D5161AD5-AB8E-B5B7-68A4-54DBA2716951}"/>
              </a:ext>
            </a:extLst>
          </p:cNvPr>
          <p:cNvPicPr>
            <a:picLocks noChangeAspect="1"/>
          </p:cNvPicPr>
          <p:nvPr/>
        </p:nvPicPr>
        <p:blipFill>
          <a:blip r:embed="rId4"/>
          <a:srcRect l="16834" r="16834"/>
          <a:stretch/>
        </p:blipFill>
        <p:spPr>
          <a:xfrm>
            <a:off x="762003" y="152400"/>
            <a:ext cx="4638672" cy="6553200"/>
          </a:xfrm>
          <a:prstGeom prst="rect">
            <a:avLst/>
          </a:prstGeom>
        </p:spPr>
      </p:pic>
    </p:spTree>
    <p:extLst>
      <p:ext uri="{BB962C8B-B14F-4D97-AF65-F5344CB8AC3E}">
        <p14:creationId xmlns:p14="http://schemas.microsoft.com/office/powerpoint/2010/main" val="212557068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6202E-C80C-BD87-DB83-5896FBF15A5E}"/>
              </a:ext>
            </a:extLst>
          </p:cNvPr>
          <p:cNvSpPr>
            <a:spLocks noGrp="1"/>
          </p:cNvSpPr>
          <p:nvPr>
            <p:ph type="ftr" sz="quarter" idx="10"/>
          </p:nvPr>
        </p:nvSpPr>
        <p:spPr/>
        <p:txBody>
          <a:bodyPr/>
          <a:lstStyle/>
          <a:p>
            <a:r>
              <a:rPr lang="en-US"/>
              <a:t>Grant Overview</a:t>
            </a:r>
            <a:endParaRPr lang="en-US" dirty="0"/>
          </a:p>
        </p:txBody>
      </p:sp>
      <p:sp>
        <p:nvSpPr>
          <p:cNvPr id="3" name="Text Placeholder 2">
            <a:extLst>
              <a:ext uri="{FF2B5EF4-FFF2-40B4-BE49-F238E27FC236}">
                <a16:creationId xmlns:a16="http://schemas.microsoft.com/office/drawing/2014/main" id="{4CFAF35B-F59A-4A79-E00D-FF6EAE002CA7}"/>
              </a:ext>
            </a:extLst>
          </p:cNvPr>
          <p:cNvSpPr>
            <a:spLocks noGrp="1"/>
          </p:cNvSpPr>
          <p:nvPr>
            <p:ph type="body" sz="quarter" idx="12"/>
          </p:nvPr>
        </p:nvSpPr>
        <p:spPr/>
        <p:txBody>
          <a:bodyPr/>
          <a:lstStyle/>
          <a:p>
            <a:pPr marL="171450" indent="-171450">
              <a:buFont typeface="Arial" panose="020B0604020202020204" pitchFamily="34" charset="0"/>
              <a:buChar char="•"/>
            </a:pPr>
            <a:r>
              <a:rPr lang="en-US" dirty="0"/>
              <a:t>Bristol received a $250,000 CT DEEP Resilience Fund Grant. </a:t>
            </a:r>
          </a:p>
          <a:p>
            <a:pPr marL="171450" indent="-171450">
              <a:buFont typeface="Arial" panose="020B0604020202020204" pitchFamily="34" charset="0"/>
              <a:buChar char="•"/>
            </a:pPr>
            <a:r>
              <a:rPr lang="en-US" dirty="0"/>
              <a:t>Intended to identify engineering solutions to mitigate flooding within the City.</a:t>
            </a:r>
          </a:p>
          <a:p>
            <a:pPr marL="171450" indent="-171450">
              <a:buFont typeface="Arial" panose="020B0604020202020204" pitchFamily="34" charset="0"/>
              <a:buChar char="•"/>
            </a:pPr>
            <a:r>
              <a:rPr lang="en-US" dirty="0"/>
              <a:t>Community outreach and public education around flooding preparedness are also key components.</a:t>
            </a:r>
          </a:p>
          <a:p>
            <a:endParaRPr lang="en-US" dirty="0"/>
          </a:p>
        </p:txBody>
      </p:sp>
      <p:sp>
        <p:nvSpPr>
          <p:cNvPr id="4" name="Picture Placeholder 3">
            <a:extLst>
              <a:ext uri="{FF2B5EF4-FFF2-40B4-BE49-F238E27FC236}">
                <a16:creationId xmlns:a16="http://schemas.microsoft.com/office/drawing/2014/main" id="{EE1FB4FE-F7CC-BC51-A4B9-82F4DF929E0E}"/>
              </a:ext>
            </a:extLst>
          </p:cNvPr>
          <p:cNvSpPr>
            <a:spLocks noGrp="1"/>
          </p:cNvSpPr>
          <p:nvPr>
            <p:ph type="pic" sz="quarter" idx="14"/>
          </p:nvPr>
        </p:nvSpPr>
        <p:spPr>
          <a:xfrm>
            <a:off x="3362309" y="5510166"/>
            <a:ext cx="8677291" cy="1195434"/>
          </a:xfrm>
        </p:spPr>
        <p:txBody>
          <a:bodyPr/>
          <a:lstStyle/>
          <a:p>
            <a:endParaRPr lang="en-US" dirty="0"/>
          </a:p>
        </p:txBody>
      </p:sp>
      <p:sp>
        <p:nvSpPr>
          <p:cNvPr id="5" name="Title 4">
            <a:extLst>
              <a:ext uri="{FF2B5EF4-FFF2-40B4-BE49-F238E27FC236}">
                <a16:creationId xmlns:a16="http://schemas.microsoft.com/office/drawing/2014/main" id="{A3ADB56B-A4FD-744D-AC1D-0358CD0121CE}"/>
              </a:ext>
            </a:extLst>
          </p:cNvPr>
          <p:cNvSpPr>
            <a:spLocks noGrp="1"/>
          </p:cNvSpPr>
          <p:nvPr>
            <p:ph type="title"/>
          </p:nvPr>
        </p:nvSpPr>
        <p:spPr/>
        <p:txBody>
          <a:bodyPr/>
          <a:lstStyle/>
          <a:p>
            <a:r>
              <a:rPr lang="en-US" dirty="0"/>
              <a:t>1) Grant Overview</a:t>
            </a:r>
          </a:p>
        </p:txBody>
      </p:sp>
      <p:pic>
        <p:nvPicPr>
          <p:cNvPr id="9" name="Picture 8" descr="A map of a city&#10;&#10;AI-generated content may be incorrect.">
            <a:extLst>
              <a:ext uri="{FF2B5EF4-FFF2-40B4-BE49-F238E27FC236}">
                <a16:creationId xmlns:a16="http://schemas.microsoft.com/office/drawing/2014/main" id="{D1CF7A13-5B06-91F7-9F20-4416BD5521FB}"/>
              </a:ext>
            </a:extLst>
          </p:cNvPr>
          <p:cNvPicPr>
            <a:picLocks noChangeAspect="1"/>
          </p:cNvPicPr>
          <p:nvPr/>
        </p:nvPicPr>
        <p:blipFill>
          <a:blip r:embed="rId2"/>
          <a:stretch>
            <a:fillRect/>
          </a:stretch>
        </p:blipFill>
        <p:spPr>
          <a:xfrm>
            <a:off x="3445166" y="122492"/>
            <a:ext cx="8511576" cy="6583108"/>
          </a:xfrm>
          <a:prstGeom prst="rect">
            <a:avLst/>
          </a:prstGeom>
        </p:spPr>
      </p:pic>
    </p:spTree>
    <p:extLst>
      <p:ext uri="{BB962C8B-B14F-4D97-AF65-F5344CB8AC3E}">
        <p14:creationId xmlns:p14="http://schemas.microsoft.com/office/powerpoint/2010/main" val="1345007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EE9B-067B-F7CC-EA70-07E3BE2E967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FD136DB-A7DE-12F8-9C42-508EAFAB3BCF}"/>
              </a:ext>
            </a:extLst>
          </p:cNvPr>
          <p:cNvSpPr/>
          <p:nvPr/>
        </p:nvSpPr>
        <p:spPr>
          <a:xfrm>
            <a:off x="4538312" y="1508760"/>
            <a:ext cx="7087629" cy="406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A9E8BA0-6F41-8477-88F4-7C3AD15D4EED}"/>
              </a:ext>
            </a:extLst>
          </p:cNvPr>
          <p:cNvCxnSpPr>
            <a:cxnSpLocks/>
          </p:cNvCxnSpPr>
          <p:nvPr/>
        </p:nvCxnSpPr>
        <p:spPr>
          <a:xfrm flipV="1">
            <a:off x="4526280" y="609600"/>
            <a:ext cx="0" cy="5638802"/>
          </a:xfrm>
          <a:prstGeom prst="line">
            <a:avLst/>
          </a:prstGeom>
        </p:spPr>
        <p:style>
          <a:lnRef idx="1">
            <a:schemeClr val="dk1"/>
          </a:lnRef>
          <a:fillRef idx="0">
            <a:schemeClr val="dk1"/>
          </a:fillRef>
          <a:effectRef idx="0">
            <a:schemeClr val="dk1"/>
          </a:effectRef>
          <a:fontRef idx="minor">
            <a:schemeClr val="tx1"/>
          </a:fontRef>
        </p:style>
      </p:cxnSp>
      <p:sp>
        <p:nvSpPr>
          <p:cNvPr id="6" name="Footer Placeholder 5">
            <a:extLst>
              <a:ext uri="{FF2B5EF4-FFF2-40B4-BE49-F238E27FC236}">
                <a16:creationId xmlns:a16="http://schemas.microsoft.com/office/drawing/2014/main" id="{334FEA31-662E-0537-5ED8-A94346463E00}"/>
              </a:ext>
            </a:extLst>
          </p:cNvPr>
          <p:cNvSpPr>
            <a:spLocks noGrp="1"/>
          </p:cNvSpPr>
          <p:nvPr>
            <p:ph type="ftr" sz="quarter" idx="10"/>
          </p:nvPr>
        </p:nvSpPr>
        <p:spPr/>
        <p:txBody>
          <a:bodyPr/>
          <a:lstStyle/>
          <a:p>
            <a:r>
              <a:rPr lang="en-US" dirty="0"/>
              <a:t>Scope</a:t>
            </a:r>
          </a:p>
        </p:txBody>
      </p:sp>
      <p:sp>
        <p:nvSpPr>
          <p:cNvPr id="2" name="Title 1">
            <a:extLst>
              <a:ext uri="{FF2B5EF4-FFF2-40B4-BE49-F238E27FC236}">
                <a16:creationId xmlns:a16="http://schemas.microsoft.com/office/drawing/2014/main" id="{5826BCBD-A2DC-9566-ED48-A60B371543A8}"/>
              </a:ext>
            </a:extLst>
          </p:cNvPr>
          <p:cNvSpPr>
            <a:spLocks noGrp="1"/>
          </p:cNvSpPr>
          <p:nvPr>
            <p:ph type="title"/>
          </p:nvPr>
        </p:nvSpPr>
        <p:spPr/>
        <p:txBody>
          <a:bodyPr/>
          <a:lstStyle/>
          <a:p>
            <a:r>
              <a:rPr lang="en-US" dirty="0"/>
              <a:t>2) Project Scope</a:t>
            </a:r>
          </a:p>
        </p:txBody>
      </p:sp>
      <p:sp>
        <p:nvSpPr>
          <p:cNvPr id="15" name="Star: 5 Points 14">
            <a:extLst>
              <a:ext uri="{FF2B5EF4-FFF2-40B4-BE49-F238E27FC236}">
                <a16:creationId xmlns:a16="http://schemas.microsoft.com/office/drawing/2014/main" id="{3E8E1C47-87E2-99ED-9FCC-CCD206C25F20}"/>
              </a:ext>
            </a:extLst>
          </p:cNvPr>
          <p:cNvSpPr/>
          <p:nvPr/>
        </p:nvSpPr>
        <p:spPr>
          <a:xfrm rot="1035114">
            <a:off x="1140595" y="6300779"/>
            <a:ext cx="377372" cy="377372"/>
          </a:xfrm>
          <a:prstGeom prst="star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802690-F519-686D-7BEC-52B38EAE9DEE}"/>
              </a:ext>
            </a:extLst>
          </p:cNvPr>
          <p:cNvSpPr txBox="1"/>
          <p:nvPr/>
        </p:nvSpPr>
        <p:spPr>
          <a:xfrm>
            <a:off x="1565438" y="6351210"/>
            <a:ext cx="1953023" cy="369332"/>
          </a:xfrm>
          <a:prstGeom prst="rect">
            <a:avLst/>
          </a:prstGeom>
          <a:noFill/>
        </p:spPr>
        <p:txBody>
          <a:bodyPr wrap="square" rtlCol="0">
            <a:spAutoFit/>
          </a:bodyPr>
          <a:lstStyle/>
          <a:p>
            <a:r>
              <a:rPr lang="en-US" dirty="0"/>
              <a:t>Public Workshop</a:t>
            </a:r>
          </a:p>
        </p:txBody>
      </p:sp>
      <p:sp>
        <p:nvSpPr>
          <p:cNvPr id="3" name="Star: 5 Points 2">
            <a:extLst>
              <a:ext uri="{FF2B5EF4-FFF2-40B4-BE49-F238E27FC236}">
                <a16:creationId xmlns:a16="http://schemas.microsoft.com/office/drawing/2014/main" id="{B5BB063F-096F-D666-578B-8DEB23D949D1}"/>
              </a:ext>
            </a:extLst>
          </p:cNvPr>
          <p:cNvSpPr/>
          <p:nvPr/>
        </p:nvSpPr>
        <p:spPr>
          <a:xfrm rot="1035114">
            <a:off x="3565932" y="6300779"/>
            <a:ext cx="377372" cy="377372"/>
          </a:xfrm>
          <a:prstGeom prst="star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D5D85C-874D-70C3-90EC-9741E8D19A2E}"/>
              </a:ext>
            </a:extLst>
          </p:cNvPr>
          <p:cNvSpPr txBox="1"/>
          <p:nvPr/>
        </p:nvSpPr>
        <p:spPr>
          <a:xfrm>
            <a:off x="3990775" y="6351210"/>
            <a:ext cx="4294105" cy="369332"/>
          </a:xfrm>
          <a:prstGeom prst="rect">
            <a:avLst/>
          </a:prstGeom>
          <a:noFill/>
        </p:spPr>
        <p:txBody>
          <a:bodyPr wrap="square" rtlCol="0">
            <a:spAutoFit/>
          </a:bodyPr>
          <a:lstStyle/>
          <a:p>
            <a:r>
              <a:rPr lang="en-US" dirty="0"/>
              <a:t>Stakeholder Workshop</a:t>
            </a:r>
          </a:p>
        </p:txBody>
      </p:sp>
      <p:sp>
        <p:nvSpPr>
          <p:cNvPr id="14" name="Rectangle: Rounded Corners 13">
            <a:extLst>
              <a:ext uri="{FF2B5EF4-FFF2-40B4-BE49-F238E27FC236}">
                <a16:creationId xmlns:a16="http://schemas.microsoft.com/office/drawing/2014/main" id="{FC6EFDD5-7C10-5E38-AC54-10610B4A0D74}"/>
              </a:ext>
            </a:extLst>
          </p:cNvPr>
          <p:cNvSpPr/>
          <p:nvPr/>
        </p:nvSpPr>
        <p:spPr>
          <a:xfrm>
            <a:off x="871870" y="1937161"/>
            <a:ext cx="10419908" cy="4127793"/>
          </a:xfrm>
          <a:prstGeom prst="roundRect">
            <a:avLst/>
          </a:prstGeom>
          <a:solidFill>
            <a:srgbClr val="E2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8F92632-58FB-1FD6-6216-8551168B391D}"/>
              </a:ext>
            </a:extLst>
          </p:cNvPr>
          <p:cNvPicPr>
            <a:picLocks noChangeAspect="1"/>
          </p:cNvPicPr>
          <p:nvPr/>
        </p:nvPicPr>
        <p:blipFill>
          <a:blip r:embed="rId3">
            <a:extLst>
              <a:ext uri="{28A0092B-C50C-407E-A947-70E740481C1C}">
                <a14:useLocalDpi xmlns:a14="http://schemas.microsoft.com/office/drawing/2010/main" val="0"/>
              </a:ext>
            </a:extLst>
          </a:blip>
          <a:srcRect l="187" t="1226" r="29855" b="86191"/>
          <a:stretch>
            <a:fillRect/>
          </a:stretch>
        </p:blipFill>
        <p:spPr>
          <a:xfrm>
            <a:off x="3909966" y="1997509"/>
            <a:ext cx="3866009" cy="908133"/>
          </a:xfrm>
          <a:prstGeom prst="rect">
            <a:avLst/>
          </a:prstGeom>
        </p:spPr>
      </p:pic>
      <p:pic>
        <p:nvPicPr>
          <p:cNvPr id="18" name="Picture 17">
            <a:extLst>
              <a:ext uri="{FF2B5EF4-FFF2-40B4-BE49-F238E27FC236}">
                <a16:creationId xmlns:a16="http://schemas.microsoft.com/office/drawing/2014/main" id="{E0A1B0D8-F6E2-CE66-1311-5B6163A702CC}"/>
              </a:ext>
            </a:extLst>
          </p:cNvPr>
          <p:cNvPicPr>
            <a:picLocks noChangeAspect="1"/>
          </p:cNvPicPr>
          <p:nvPr/>
        </p:nvPicPr>
        <p:blipFill>
          <a:blip r:embed="rId3">
            <a:extLst>
              <a:ext uri="{28A0092B-C50C-407E-A947-70E740481C1C}">
                <a14:useLocalDpi xmlns:a14="http://schemas.microsoft.com/office/drawing/2010/main" val="0"/>
              </a:ext>
            </a:extLst>
          </a:blip>
          <a:srcRect l="1143" t="56686" r="14560" b="22123"/>
          <a:stretch>
            <a:fillRect/>
          </a:stretch>
        </p:blipFill>
        <p:spPr>
          <a:xfrm>
            <a:off x="6327149" y="3021764"/>
            <a:ext cx="4680395" cy="1544424"/>
          </a:xfrm>
          <a:prstGeom prst="rect">
            <a:avLst/>
          </a:prstGeom>
        </p:spPr>
      </p:pic>
      <p:pic>
        <p:nvPicPr>
          <p:cNvPr id="21" name="Picture 20">
            <a:extLst>
              <a:ext uri="{FF2B5EF4-FFF2-40B4-BE49-F238E27FC236}">
                <a16:creationId xmlns:a16="http://schemas.microsoft.com/office/drawing/2014/main" id="{5AFE1AEB-8049-CF84-C14E-04E2B75FBAF7}"/>
              </a:ext>
            </a:extLst>
          </p:cNvPr>
          <p:cNvPicPr>
            <a:picLocks noChangeAspect="1"/>
          </p:cNvPicPr>
          <p:nvPr/>
        </p:nvPicPr>
        <p:blipFill>
          <a:blip r:embed="rId3">
            <a:extLst>
              <a:ext uri="{28A0092B-C50C-407E-A947-70E740481C1C}">
                <a14:useLocalDpi xmlns:a14="http://schemas.microsoft.com/office/drawing/2010/main" val="0"/>
              </a:ext>
            </a:extLst>
          </a:blip>
          <a:srcRect l="187" t="34732" r="9462" b="44939"/>
          <a:stretch>
            <a:fillRect/>
          </a:stretch>
        </p:blipFill>
        <p:spPr>
          <a:xfrm>
            <a:off x="1116582" y="4353560"/>
            <a:ext cx="4992981" cy="1467155"/>
          </a:xfrm>
          <a:prstGeom prst="rect">
            <a:avLst/>
          </a:prstGeom>
        </p:spPr>
      </p:pic>
      <p:pic>
        <p:nvPicPr>
          <p:cNvPr id="22" name="Picture 21">
            <a:extLst>
              <a:ext uri="{FF2B5EF4-FFF2-40B4-BE49-F238E27FC236}">
                <a16:creationId xmlns:a16="http://schemas.microsoft.com/office/drawing/2014/main" id="{93EF3B8B-3569-D32E-7071-0E2288ECC977}"/>
              </a:ext>
            </a:extLst>
          </p:cNvPr>
          <p:cNvPicPr>
            <a:picLocks noChangeAspect="1"/>
          </p:cNvPicPr>
          <p:nvPr/>
        </p:nvPicPr>
        <p:blipFill>
          <a:blip r:embed="rId3">
            <a:extLst>
              <a:ext uri="{28A0092B-C50C-407E-A947-70E740481C1C}">
                <a14:useLocalDpi xmlns:a14="http://schemas.microsoft.com/office/drawing/2010/main" val="0"/>
              </a:ext>
            </a:extLst>
          </a:blip>
          <a:srcRect l="187" t="15533" r="17700" b="66788"/>
          <a:stretch>
            <a:fillRect/>
          </a:stretch>
        </p:blipFill>
        <p:spPr>
          <a:xfrm>
            <a:off x="1066801" y="3066970"/>
            <a:ext cx="4537748" cy="1275907"/>
          </a:xfrm>
          <a:prstGeom prst="rect">
            <a:avLst/>
          </a:prstGeom>
        </p:spPr>
      </p:pic>
      <p:pic>
        <p:nvPicPr>
          <p:cNvPr id="23" name="Picture 22">
            <a:extLst>
              <a:ext uri="{FF2B5EF4-FFF2-40B4-BE49-F238E27FC236}">
                <a16:creationId xmlns:a16="http://schemas.microsoft.com/office/drawing/2014/main" id="{41F3B331-B7D2-53DA-A126-AF24CE13810D}"/>
              </a:ext>
            </a:extLst>
          </p:cNvPr>
          <p:cNvPicPr>
            <a:picLocks noChangeAspect="1"/>
          </p:cNvPicPr>
          <p:nvPr/>
        </p:nvPicPr>
        <p:blipFill>
          <a:blip r:embed="rId3">
            <a:extLst>
              <a:ext uri="{28A0092B-C50C-407E-A947-70E740481C1C}">
                <a14:useLocalDpi xmlns:a14="http://schemas.microsoft.com/office/drawing/2010/main" val="0"/>
              </a:ext>
            </a:extLst>
          </a:blip>
          <a:srcRect l="1143" t="78620" r="14560" b="6965"/>
          <a:stretch>
            <a:fillRect/>
          </a:stretch>
        </p:blipFill>
        <p:spPr>
          <a:xfrm>
            <a:off x="6444803" y="4615139"/>
            <a:ext cx="4680395" cy="1050594"/>
          </a:xfrm>
          <a:prstGeom prst="rect">
            <a:avLst/>
          </a:prstGeom>
        </p:spPr>
      </p:pic>
      <p:sp>
        <p:nvSpPr>
          <p:cNvPr id="24" name="Star: 5 Points 23">
            <a:extLst>
              <a:ext uri="{FF2B5EF4-FFF2-40B4-BE49-F238E27FC236}">
                <a16:creationId xmlns:a16="http://schemas.microsoft.com/office/drawing/2014/main" id="{089A3FB8-2D4F-220A-9FE1-CED993E3E8E0}"/>
              </a:ext>
            </a:extLst>
          </p:cNvPr>
          <p:cNvSpPr/>
          <p:nvPr/>
        </p:nvSpPr>
        <p:spPr>
          <a:xfrm rot="1035114">
            <a:off x="5531854" y="5462017"/>
            <a:ext cx="377372" cy="377372"/>
          </a:xfrm>
          <a:prstGeom prst="star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6F67D145-311C-A469-FB79-47B8E8509AED}"/>
              </a:ext>
            </a:extLst>
          </p:cNvPr>
          <p:cNvSpPr/>
          <p:nvPr/>
        </p:nvSpPr>
        <p:spPr>
          <a:xfrm rot="1035114">
            <a:off x="3485124" y="5220395"/>
            <a:ext cx="377372" cy="377372"/>
          </a:xfrm>
          <a:prstGeom prst="star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B001F74A-3BE7-14EB-1E11-E8BB201D9D99}"/>
              </a:ext>
            </a:extLst>
          </p:cNvPr>
          <p:cNvSpPr/>
          <p:nvPr/>
        </p:nvSpPr>
        <p:spPr>
          <a:xfrm rot="1035114">
            <a:off x="5032426" y="3415120"/>
            <a:ext cx="377372" cy="377372"/>
          </a:xfrm>
          <a:prstGeom prst="star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7B38D39-BF1B-78E3-28BA-7ED7986B322B}"/>
              </a:ext>
            </a:extLst>
          </p:cNvPr>
          <p:cNvSpPr/>
          <p:nvPr/>
        </p:nvSpPr>
        <p:spPr>
          <a:xfrm rot="1035114">
            <a:off x="5179706" y="4651110"/>
            <a:ext cx="377372" cy="377372"/>
          </a:xfrm>
          <a:prstGeom prst="star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4D47C91-6764-23A0-1D84-B0E243923CFB}"/>
              </a:ext>
            </a:extLst>
          </p:cNvPr>
          <p:cNvCxnSpPr>
            <a:cxnSpLocks/>
          </p:cNvCxnSpPr>
          <p:nvPr/>
        </p:nvCxnSpPr>
        <p:spPr>
          <a:xfrm flipV="1">
            <a:off x="11585320" y="348343"/>
            <a:ext cx="0" cy="158881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094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740F-76D6-DEB8-F642-28187E1F3DC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27E5A5-9C4A-3DFB-2FD7-A160A2B605CE}"/>
              </a:ext>
            </a:extLst>
          </p:cNvPr>
          <p:cNvSpPr>
            <a:spLocks noGrp="1"/>
          </p:cNvSpPr>
          <p:nvPr>
            <p:ph type="ftr" sz="quarter" idx="10"/>
          </p:nvPr>
        </p:nvSpPr>
        <p:spPr/>
        <p:txBody>
          <a:bodyPr/>
          <a:lstStyle/>
          <a:p>
            <a:r>
              <a:rPr lang="en-US" dirty="0"/>
              <a:t>Project Schedule and Budget</a:t>
            </a:r>
          </a:p>
        </p:txBody>
      </p:sp>
      <p:sp>
        <p:nvSpPr>
          <p:cNvPr id="5" name="Text Placeholder 4">
            <a:extLst>
              <a:ext uri="{FF2B5EF4-FFF2-40B4-BE49-F238E27FC236}">
                <a16:creationId xmlns:a16="http://schemas.microsoft.com/office/drawing/2014/main" id="{7E58518F-50DE-0EED-5447-62EFCD4DEF2D}"/>
              </a:ext>
            </a:extLst>
          </p:cNvPr>
          <p:cNvSpPr>
            <a:spLocks noGrp="1"/>
          </p:cNvSpPr>
          <p:nvPr>
            <p:ph type="body" sz="quarter" idx="12"/>
          </p:nvPr>
        </p:nvSpPr>
        <p:spPr/>
        <p:txBody>
          <a:bodyPr/>
          <a:lstStyle/>
          <a:p>
            <a:r>
              <a:rPr lang="en-US" b="1" dirty="0"/>
              <a:t>Completed:</a:t>
            </a:r>
          </a:p>
          <a:p>
            <a:pPr marL="171450" indent="-171450">
              <a:buFont typeface="Arial" panose="020B0604020202020204" pitchFamily="34" charset="0"/>
              <a:buChar char="•"/>
            </a:pPr>
            <a:r>
              <a:rPr lang="en-US" dirty="0"/>
              <a:t>Project Kickoff: July 16</a:t>
            </a:r>
          </a:p>
          <a:p>
            <a:pPr marL="171450" indent="-171450">
              <a:buFont typeface="Arial" panose="020B0604020202020204" pitchFamily="34" charset="0"/>
              <a:buChar char="•"/>
            </a:pPr>
            <a:r>
              <a:rPr lang="en-US" dirty="0"/>
              <a:t>Site Visit: August 6th</a:t>
            </a:r>
          </a:p>
          <a:p>
            <a:r>
              <a:rPr lang="en-US" b="1" dirty="0"/>
              <a:t>Starting</a:t>
            </a:r>
          </a:p>
          <a:p>
            <a:pPr marL="171450" indent="-171450">
              <a:buFont typeface="Arial" panose="020B0604020202020204" pitchFamily="34" charset="0"/>
              <a:buChar char="•"/>
            </a:pPr>
            <a:r>
              <a:rPr lang="en-US" dirty="0"/>
              <a:t>Storm Sewer Standards</a:t>
            </a:r>
          </a:p>
          <a:p>
            <a:pPr marL="171450" indent="-171450">
              <a:buFont typeface="Arial" panose="020B0604020202020204" pitchFamily="34" charset="0"/>
              <a:buChar char="•"/>
            </a:pPr>
            <a:r>
              <a:rPr lang="en-US" dirty="0"/>
              <a:t>Sediment Removal</a:t>
            </a:r>
          </a:p>
          <a:p>
            <a:endParaRPr lang="en-US" dirty="0"/>
          </a:p>
        </p:txBody>
      </p:sp>
      <p:sp>
        <p:nvSpPr>
          <p:cNvPr id="3" name="Title 2">
            <a:extLst>
              <a:ext uri="{FF2B5EF4-FFF2-40B4-BE49-F238E27FC236}">
                <a16:creationId xmlns:a16="http://schemas.microsoft.com/office/drawing/2014/main" id="{B9EDF3B7-D98E-CDBE-D54B-F55082C3C059}"/>
              </a:ext>
            </a:extLst>
          </p:cNvPr>
          <p:cNvSpPr>
            <a:spLocks noGrp="1"/>
          </p:cNvSpPr>
          <p:nvPr>
            <p:ph type="title"/>
          </p:nvPr>
        </p:nvSpPr>
        <p:spPr/>
        <p:txBody>
          <a:bodyPr/>
          <a:lstStyle/>
          <a:p>
            <a:r>
              <a:rPr lang="en-US" dirty="0"/>
              <a:t>3) Project Schedule</a:t>
            </a:r>
          </a:p>
        </p:txBody>
      </p:sp>
      <p:sp>
        <p:nvSpPr>
          <p:cNvPr id="8" name="TextBox 7">
            <a:extLst>
              <a:ext uri="{FF2B5EF4-FFF2-40B4-BE49-F238E27FC236}">
                <a16:creationId xmlns:a16="http://schemas.microsoft.com/office/drawing/2014/main" id="{C3B4505C-3EB2-789C-2132-938678BEE73A}"/>
              </a:ext>
            </a:extLst>
          </p:cNvPr>
          <p:cNvSpPr txBox="1"/>
          <p:nvPr/>
        </p:nvSpPr>
        <p:spPr>
          <a:xfrm>
            <a:off x="5852657"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Jul 2025</a:t>
            </a:r>
          </a:p>
        </p:txBody>
      </p:sp>
      <p:sp>
        <p:nvSpPr>
          <p:cNvPr id="9" name="TextBox 8">
            <a:extLst>
              <a:ext uri="{FF2B5EF4-FFF2-40B4-BE49-F238E27FC236}">
                <a16:creationId xmlns:a16="http://schemas.microsoft.com/office/drawing/2014/main" id="{DEDC4D8F-9CFD-77E4-A875-6A9058277DEB}"/>
              </a:ext>
            </a:extLst>
          </p:cNvPr>
          <p:cNvSpPr txBox="1"/>
          <p:nvPr/>
        </p:nvSpPr>
        <p:spPr>
          <a:xfrm>
            <a:off x="6288108"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Aug 2025</a:t>
            </a:r>
          </a:p>
        </p:txBody>
      </p:sp>
      <p:sp>
        <p:nvSpPr>
          <p:cNvPr id="10" name="TextBox 9">
            <a:extLst>
              <a:ext uri="{FF2B5EF4-FFF2-40B4-BE49-F238E27FC236}">
                <a16:creationId xmlns:a16="http://schemas.microsoft.com/office/drawing/2014/main" id="{A2EBB3D4-B6D3-C2BD-0860-4A0504EB2083}"/>
              </a:ext>
            </a:extLst>
          </p:cNvPr>
          <p:cNvSpPr txBox="1"/>
          <p:nvPr/>
        </p:nvSpPr>
        <p:spPr>
          <a:xfrm>
            <a:off x="7159010"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Oct 2025</a:t>
            </a:r>
          </a:p>
        </p:txBody>
      </p:sp>
      <p:sp>
        <p:nvSpPr>
          <p:cNvPr id="11" name="TextBox 10">
            <a:extLst>
              <a:ext uri="{FF2B5EF4-FFF2-40B4-BE49-F238E27FC236}">
                <a16:creationId xmlns:a16="http://schemas.microsoft.com/office/drawing/2014/main" id="{CD8F17D6-D7B9-ADA9-3C15-B5798F6DD6A6}"/>
              </a:ext>
            </a:extLst>
          </p:cNvPr>
          <p:cNvSpPr txBox="1"/>
          <p:nvPr/>
        </p:nvSpPr>
        <p:spPr>
          <a:xfrm>
            <a:off x="6723559"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Sept 2025</a:t>
            </a:r>
          </a:p>
        </p:txBody>
      </p:sp>
      <p:sp>
        <p:nvSpPr>
          <p:cNvPr id="12" name="TextBox 11">
            <a:extLst>
              <a:ext uri="{FF2B5EF4-FFF2-40B4-BE49-F238E27FC236}">
                <a16:creationId xmlns:a16="http://schemas.microsoft.com/office/drawing/2014/main" id="{8FB9E505-8262-39BD-DB5D-B3F5BD5B93AE}"/>
              </a:ext>
            </a:extLst>
          </p:cNvPr>
          <p:cNvSpPr txBox="1"/>
          <p:nvPr/>
        </p:nvSpPr>
        <p:spPr>
          <a:xfrm>
            <a:off x="7594461"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Nov 2025</a:t>
            </a:r>
          </a:p>
        </p:txBody>
      </p:sp>
      <p:sp>
        <p:nvSpPr>
          <p:cNvPr id="13" name="TextBox 12">
            <a:extLst>
              <a:ext uri="{FF2B5EF4-FFF2-40B4-BE49-F238E27FC236}">
                <a16:creationId xmlns:a16="http://schemas.microsoft.com/office/drawing/2014/main" id="{2356837F-4271-5958-1A95-17814AE0E048}"/>
              </a:ext>
            </a:extLst>
          </p:cNvPr>
          <p:cNvSpPr txBox="1"/>
          <p:nvPr/>
        </p:nvSpPr>
        <p:spPr>
          <a:xfrm>
            <a:off x="8029912"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Dec 2025</a:t>
            </a:r>
          </a:p>
        </p:txBody>
      </p:sp>
      <p:sp>
        <p:nvSpPr>
          <p:cNvPr id="16" name="TextBox 15">
            <a:extLst>
              <a:ext uri="{FF2B5EF4-FFF2-40B4-BE49-F238E27FC236}">
                <a16:creationId xmlns:a16="http://schemas.microsoft.com/office/drawing/2014/main" id="{080951D6-AFF5-052D-E23B-9D9D5E974D88}"/>
              </a:ext>
            </a:extLst>
          </p:cNvPr>
          <p:cNvSpPr txBox="1"/>
          <p:nvPr/>
        </p:nvSpPr>
        <p:spPr>
          <a:xfrm>
            <a:off x="8465363"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Jan</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17" name="TextBox 16">
            <a:extLst>
              <a:ext uri="{FF2B5EF4-FFF2-40B4-BE49-F238E27FC236}">
                <a16:creationId xmlns:a16="http://schemas.microsoft.com/office/drawing/2014/main" id="{A82CC421-B775-1618-E464-C7C3238C8ADE}"/>
              </a:ext>
            </a:extLst>
          </p:cNvPr>
          <p:cNvSpPr txBox="1"/>
          <p:nvPr/>
        </p:nvSpPr>
        <p:spPr>
          <a:xfrm>
            <a:off x="8900814"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Feb</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18" name="TextBox 17">
            <a:extLst>
              <a:ext uri="{FF2B5EF4-FFF2-40B4-BE49-F238E27FC236}">
                <a16:creationId xmlns:a16="http://schemas.microsoft.com/office/drawing/2014/main" id="{CC0B77C4-CA81-D8E3-8430-49EA06F2EADB}"/>
              </a:ext>
            </a:extLst>
          </p:cNvPr>
          <p:cNvSpPr txBox="1"/>
          <p:nvPr/>
        </p:nvSpPr>
        <p:spPr>
          <a:xfrm>
            <a:off x="9336265"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Mar</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19" name="TextBox 18">
            <a:extLst>
              <a:ext uri="{FF2B5EF4-FFF2-40B4-BE49-F238E27FC236}">
                <a16:creationId xmlns:a16="http://schemas.microsoft.com/office/drawing/2014/main" id="{55709EFE-F2A0-2D42-D66B-B2ECDB1F44B0}"/>
              </a:ext>
            </a:extLst>
          </p:cNvPr>
          <p:cNvSpPr txBox="1"/>
          <p:nvPr/>
        </p:nvSpPr>
        <p:spPr>
          <a:xfrm>
            <a:off x="9771716" y="144119"/>
            <a:ext cx="442008" cy="338554"/>
          </a:xfrm>
          <a:prstGeom prst="rect">
            <a:avLst/>
          </a:prstGeom>
          <a:noFill/>
        </p:spPr>
        <p:txBody>
          <a:bodyPr wrap="square" rtlCol="0">
            <a:spAutoFit/>
          </a:bodyPr>
          <a:lstStyle/>
          <a:p>
            <a:pPr algn="ctr"/>
            <a:r>
              <a:rPr lang="en-US" sz="800" b="1" dirty="0" err="1">
                <a:solidFill>
                  <a:schemeClr val="bg1"/>
                </a:solidFill>
                <a:latin typeface="Roboto" panose="02000000000000000000" pitchFamily="2" charset="0"/>
                <a:ea typeface="Roboto" panose="02000000000000000000" pitchFamily="2" charset="0"/>
                <a:cs typeface="Roboto" panose="02000000000000000000" pitchFamily="2" charset="0"/>
              </a:rPr>
              <a:t>Aprl</a:t>
            </a:r>
            <a:endParaRPr lang="en-US" sz="8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20" name="TextBox 19">
            <a:extLst>
              <a:ext uri="{FF2B5EF4-FFF2-40B4-BE49-F238E27FC236}">
                <a16:creationId xmlns:a16="http://schemas.microsoft.com/office/drawing/2014/main" id="{59ACA224-98E6-B8E7-5012-42652D522241}"/>
              </a:ext>
            </a:extLst>
          </p:cNvPr>
          <p:cNvSpPr txBox="1"/>
          <p:nvPr/>
        </p:nvSpPr>
        <p:spPr>
          <a:xfrm>
            <a:off x="10642618"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Jun</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21" name="TextBox 20">
            <a:extLst>
              <a:ext uri="{FF2B5EF4-FFF2-40B4-BE49-F238E27FC236}">
                <a16:creationId xmlns:a16="http://schemas.microsoft.com/office/drawing/2014/main" id="{9EF58869-D45D-DF7E-05EA-6FA37F428F5A}"/>
              </a:ext>
            </a:extLst>
          </p:cNvPr>
          <p:cNvSpPr txBox="1"/>
          <p:nvPr/>
        </p:nvSpPr>
        <p:spPr>
          <a:xfrm>
            <a:off x="10207167"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May</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22" name="TextBox 21">
            <a:extLst>
              <a:ext uri="{FF2B5EF4-FFF2-40B4-BE49-F238E27FC236}">
                <a16:creationId xmlns:a16="http://schemas.microsoft.com/office/drawing/2014/main" id="{1AF07CA7-9BBB-8DD3-2C90-E6954C29CFED}"/>
              </a:ext>
            </a:extLst>
          </p:cNvPr>
          <p:cNvSpPr txBox="1"/>
          <p:nvPr/>
        </p:nvSpPr>
        <p:spPr>
          <a:xfrm>
            <a:off x="11554340"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Aug</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sp>
        <p:nvSpPr>
          <p:cNvPr id="23" name="TextBox 22">
            <a:extLst>
              <a:ext uri="{FF2B5EF4-FFF2-40B4-BE49-F238E27FC236}">
                <a16:creationId xmlns:a16="http://schemas.microsoft.com/office/drawing/2014/main" id="{E7076D5A-71C9-519C-34C7-C7FEC9BCD6B0}"/>
              </a:ext>
            </a:extLst>
          </p:cNvPr>
          <p:cNvSpPr txBox="1"/>
          <p:nvPr/>
        </p:nvSpPr>
        <p:spPr>
          <a:xfrm>
            <a:off x="11078069" y="144119"/>
            <a:ext cx="442008" cy="338554"/>
          </a:xfrm>
          <a:prstGeom prst="rect">
            <a:avLst/>
          </a:prstGeom>
          <a:noFill/>
        </p:spPr>
        <p:txBody>
          <a:bodyPr wrap="square" rtlCol="0">
            <a:spAutoFit/>
          </a:bodyPr>
          <a:lstStyle/>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Jul</a:t>
            </a:r>
          </a:p>
          <a:p>
            <a:pPr algn="ctr"/>
            <a:r>
              <a:rPr lang="en-US" sz="800" b="1" dirty="0">
                <a:solidFill>
                  <a:schemeClr val="bg1"/>
                </a:solidFill>
                <a:latin typeface="Roboto" panose="02000000000000000000" pitchFamily="2" charset="0"/>
                <a:ea typeface="Roboto" panose="02000000000000000000" pitchFamily="2" charset="0"/>
                <a:cs typeface="Roboto" panose="02000000000000000000" pitchFamily="2" charset="0"/>
              </a:rPr>
              <a:t>2026</a:t>
            </a:r>
          </a:p>
        </p:txBody>
      </p:sp>
      <p:graphicFrame>
        <p:nvGraphicFramePr>
          <p:cNvPr id="4" name="Table 3">
            <a:extLst>
              <a:ext uri="{FF2B5EF4-FFF2-40B4-BE49-F238E27FC236}">
                <a16:creationId xmlns:a16="http://schemas.microsoft.com/office/drawing/2014/main" id="{BEF46D4E-683F-2896-78F8-F07C8A7947DE}"/>
              </a:ext>
            </a:extLst>
          </p:cNvPr>
          <p:cNvGraphicFramePr>
            <a:graphicFrameLocks noGrp="1"/>
          </p:cNvGraphicFramePr>
          <p:nvPr>
            <p:extLst>
              <p:ext uri="{D42A27DB-BD31-4B8C-83A1-F6EECF244321}">
                <p14:modId xmlns:p14="http://schemas.microsoft.com/office/powerpoint/2010/main" val="2167081046"/>
              </p:ext>
            </p:extLst>
          </p:nvPr>
        </p:nvGraphicFramePr>
        <p:xfrm>
          <a:off x="3381364" y="409190"/>
          <a:ext cx="8561915" cy="5607173"/>
        </p:xfrm>
        <a:graphic>
          <a:graphicData uri="http://schemas.openxmlformats.org/drawingml/2006/table">
            <a:tbl>
              <a:tblPr firstRow="1" firstCol="1" bandRow="1">
                <a:tableStyleId>{5C22544A-7EE6-4342-B048-85BDC9FD1C3A}</a:tableStyleId>
              </a:tblPr>
              <a:tblGrid>
                <a:gridCol w="2697219">
                  <a:extLst>
                    <a:ext uri="{9D8B030D-6E8A-4147-A177-3AD203B41FA5}">
                      <a16:colId xmlns:a16="http://schemas.microsoft.com/office/drawing/2014/main" val="3295127068"/>
                    </a:ext>
                  </a:extLst>
                </a:gridCol>
                <a:gridCol w="486865">
                  <a:extLst>
                    <a:ext uri="{9D8B030D-6E8A-4147-A177-3AD203B41FA5}">
                      <a16:colId xmlns:a16="http://schemas.microsoft.com/office/drawing/2014/main" val="99332044"/>
                    </a:ext>
                  </a:extLst>
                </a:gridCol>
                <a:gridCol w="330926">
                  <a:extLst>
                    <a:ext uri="{9D8B030D-6E8A-4147-A177-3AD203B41FA5}">
                      <a16:colId xmlns:a16="http://schemas.microsoft.com/office/drawing/2014/main" val="3474591063"/>
                    </a:ext>
                  </a:extLst>
                </a:gridCol>
                <a:gridCol w="461554">
                  <a:extLst>
                    <a:ext uri="{9D8B030D-6E8A-4147-A177-3AD203B41FA5}">
                      <a16:colId xmlns:a16="http://schemas.microsoft.com/office/drawing/2014/main" val="1863106727"/>
                    </a:ext>
                  </a:extLst>
                </a:gridCol>
                <a:gridCol w="400595">
                  <a:extLst>
                    <a:ext uri="{9D8B030D-6E8A-4147-A177-3AD203B41FA5}">
                      <a16:colId xmlns:a16="http://schemas.microsoft.com/office/drawing/2014/main" val="1893547491"/>
                    </a:ext>
                  </a:extLst>
                </a:gridCol>
                <a:gridCol w="374468">
                  <a:extLst>
                    <a:ext uri="{9D8B030D-6E8A-4147-A177-3AD203B41FA5}">
                      <a16:colId xmlns:a16="http://schemas.microsoft.com/office/drawing/2014/main" val="194358077"/>
                    </a:ext>
                  </a:extLst>
                </a:gridCol>
                <a:gridCol w="435429">
                  <a:extLst>
                    <a:ext uri="{9D8B030D-6E8A-4147-A177-3AD203B41FA5}">
                      <a16:colId xmlns:a16="http://schemas.microsoft.com/office/drawing/2014/main" val="3848978125"/>
                    </a:ext>
                  </a:extLst>
                </a:gridCol>
                <a:gridCol w="444137">
                  <a:extLst>
                    <a:ext uri="{9D8B030D-6E8A-4147-A177-3AD203B41FA5}">
                      <a16:colId xmlns:a16="http://schemas.microsoft.com/office/drawing/2014/main" val="2410981532"/>
                    </a:ext>
                  </a:extLst>
                </a:gridCol>
                <a:gridCol w="409303">
                  <a:extLst>
                    <a:ext uri="{9D8B030D-6E8A-4147-A177-3AD203B41FA5}">
                      <a16:colId xmlns:a16="http://schemas.microsoft.com/office/drawing/2014/main" val="2956884845"/>
                    </a:ext>
                  </a:extLst>
                </a:gridCol>
                <a:gridCol w="418011">
                  <a:extLst>
                    <a:ext uri="{9D8B030D-6E8A-4147-A177-3AD203B41FA5}">
                      <a16:colId xmlns:a16="http://schemas.microsoft.com/office/drawing/2014/main" val="500266772"/>
                    </a:ext>
                  </a:extLst>
                </a:gridCol>
                <a:gridCol w="435429">
                  <a:extLst>
                    <a:ext uri="{9D8B030D-6E8A-4147-A177-3AD203B41FA5}">
                      <a16:colId xmlns:a16="http://schemas.microsoft.com/office/drawing/2014/main" val="2810453956"/>
                    </a:ext>
                  </a:extLst>
                </a:gridCol>
                <a:gridCol w="374468">
                  <a:extLst>
                    <a:ext uri="{9D8B030D-6E8A-4147-A177-3AD203B41FA5}">
                      <a16:colId xmlns:a16="http://schemas.microsoft.com/office/drawing/2014/main" val="2094714762"/>
                    </a:ext>
                  </a:extLst>
                </a:gridCol>
                <a:gridCol w="452846">
                  <a:extLst>
                    <a:ext uri="{9D8B030D-6E8A-4147-A177-3AD203B41FA5}">
                      <a16:colId xmlns:a16="http://schemas.microsoft.com/office/drawing/2014/main" val="711101258"/>
                    </a:ext>
                  </a:extLst>
                </a:gridCol>
                <a:gridCol w="444137">
                  <a:extLst>
                    <a:ext uri="{9D8B030D-6E8A-4147-A177-3AD203B41FA5}">
                      <a16:colId xmlns:a16="http://schemas.microsoft.com/office/drawing/2014/main" val="3582614934"/>
                    </a:ext>
                  </a:extLst>
                </a:gridCol>
                <a:gridCol w="396528">
                  <a:extLst>
                    <a:ext uri="{9D8B030D-6E8A-4147-A177-3AD203B41FA5}">
                      <a16:colId xmlns:a16="http://schemas.microsoft.com/office/drawing/2014/main" val="1206468041"/>
                    </a:ext>
                  </a:extLst>
                </a:gridCol>
              </a:tblGrid>
              <a:tr h="335143">
                <a:tc>
                  <a:txBody>
                    <a:bodyPr/>
                    <a:lstStyle/>
                    <a:p>
                      <a:pPr marL="0" marR="0" algn="ctr">
                        <a:lnSpc>
                          <a:spcPct val="115000"/>
                        </a:lnSpc>
                        <a:spcAft>
                          <a:spcPts val="800"/>
                        </a:spcAft>
                        <a:buNone/>
                      </a:pPr>
                      <a:r>
                        <a:rPr lang="en-US" sz="1100" kern="100" dirty="0">
                          <a:effectLst/>
                        </a:rPr>
                        <a:t>Task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Jun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Jul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Aug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Sep</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Oct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Nov</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Dec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Jan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Feb</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Mar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Apr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May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a:effectLst/>
                        </a:rPr>
                        <a:t>Jun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tc>
                  <a:txBody>
                    <a:bodyPr/>
                    <a:lstStyle/>
                    <a:p>
                      <a:pPr marL="0" marR="0">
                        <a:lnSpc>
                          <a:spcPct val="115000"/>
                        </a:lnSpc>
                        <a:spcAft>
                          <a:spcPts val="800"/>
                        </a:spcAft>
                        <a:buNone/>
                      </a:pPr>
                      <a:r>
                        <a:rPr lang="en-US" sz="1100" kern="100" dirty="0">
                          <a:effectLst/>
                        </a:rPr>
                        <a:t>Jul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solidFill>
                      <a:schemeClr val="tx2"/>
                    </a:solidFill>
                  </a:tcPr>
                </a:tc>
                <a:extLst>
                  <a:ext uri="{0D108BD9-81ED-4DB2-BD59-A6C34878D82A}">
                    <a16:rowId xmlns:a16="http://schemas.microsoft.com/office/drawing/2014/main" val="2274231382"/>
                  </a:ext>
                </a:extLst>
              </a:tr>
              <a:tr h="335143">
                <a:tc>
                  <a:txBody>
                    <a:bodyPr/>
                    <a:lstStyle/>
                    <a:p>
                      <a:pPr marL="0" marR="0" algn="ctr">
                        <a:lnSpc>
                          <a:spcPct val="115000"/>
                        </a:lnSpc>
                        <a:spcAft>
                          <a:spcPts val="800"/>
                        </a:spcAft>
                        <a:buNone/>
                      </a:pPr>
                      <a:r>
                        <a:rPr lang="en-US" sz="1100" kern="100">
                          <a:solidFill>
                            <a:schemeClr val="tx1"/>
                          </a:solidFill>
                          <a:effectLst/>
                        </a:rPr>
                        <a:t>Project Management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extLst>
                  <a:ext uri="{0D108BD9-81ED-4DB2-BD59-A6C34878D82A}">
                    <a16:rowId xmlns:a16="http://schemas.microsoft.com/office/drawing/2014/main" val="1578379102"/>
                  </a:ext>
                </a:extLst>
              </a:tr>
              <a:tr h="335143">
                <a:tc>
                  <a:txBody>
                    <a:bodyPr/>
                    <a:lstStyle/>
                    <a:p>
                      <a:pPr marL="0" marR="0" algn="ctr">
                        <a:lnSpc>
                          <a:spcPct val="115000"/>
                        </a:lnSpc>
                        <a:spcAft>
                          <a:spcPts val="800"/>
                        </a:spcAft>
                        <a:buNone/>
                      </a:pPr>
                      <a:r>
                        <a:rPr lang="en-US" sz="1100" kern="100">
                          <a:solidFill>
                            <a:schemeClr val="tx1"/>
                          </a:solidFill>
                          <a:effectLst/>
                        </a:rPr>
                        <a:t>Baseline Conditions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4231283757"/>
                  </a:ext>
                </a:extLst>
              </a:tr>
              <a:tr h="335143">
                <a:tc>
                  <a:txBody>
                    <a:bodyPr/>
                    <a:lstStyle/>
                    <a:p>
                      <a:pPr marL="0" marR="0" algn="ctr">
                        <a:lnSpc>
                          <a:spcPct val="115000"/>
                        </a:lnSpc>
                        <a:spcAft>
                          <a:spcPts val="800"/>
                        </a:spcAft>
                        <a:buNone/>
                      </a:pPr>
                      <a:r>
                        <a:rPr lang="en-US" sz="1100" kern="100" dirty="0">
                          <a:solidFill>
                            <a:schemeClr val="tx1"/>
                          </a:solidFill>
                          <a:effectLst/>
                        </a:rPr>
                        <a:t>Storm Sewer Standards</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2035275035"/>
                  </a:ext>
                </a:extLst>
              </a:tr>
              <a:tr h="335143">
                <a:tc>
                  <a:txBody>
                    <a:bodyPr/>
                    <a:lstStyle/>
                    <a:p>
                      <a:pPr marL="0" marR="0" algn="ctr">
                        <a:lnSpc>
                          <a:spcPct val="115000"/>
                        </a:lnSpc>
                        <a:spcAft>
                          <a:spcPts val="800"/>
                        </a:spcAft>
                        <a:buNone/>
                      </a:pPr>
                      <a:r>
                        <a:rPr lang="en-US" sz="1100" kern="100">
                          <a:solidFill>
                            <a:schemeClr val="tx1"/>
                          </a:solidFill>
                          <a:effectLst/>
                        </a:rPr>
                        <a:t>Sediment Removal</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accent6"/>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2014811328"/>
                  </a:ext>
                </a:extLst>
              </a:tr>
              <a:tr h="335143">
                <a:tc>
                  <a:txBody>
                    <a:bodyPr/>
                    <a:lstStyle/>
                    <a:p>
                      <a:pPr marL="0" marR="0" algn="ctr">
                        <a:lnSpc>
                          <a:spcPct val="115000"/>
                        </a:lnSpc>
                        <a:spcAft>
                          <a:spcPts val="800"/>
                        </a:spcAft>
                        <a:buNone/>
                      </a:pPr>
                      <a:r>
                        <a:rPr lang="en-US" sz="1100" kern="100">
                          <a:solidFill>
                            <a:schemeClr val="tx1"/>
                          </a:solidFill>
                          <a:effectLst/>
                        </a:rPr>
                        <a:t>First Responder’s Workshop</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1473306851"/>
                  </a:ext>
                </a:extLst>
              </a:tr>
              <a:tr h="588572">
                <a:tc>
                  <a:txBody>
                    <a:bodyPr/>
                    <a:lstStyle/>
                    <a:p>
                      <a:pPr marL="0" marR="0" algn="ctr">
                        <a:lnSpc>
                          <a:spcPct val="115000"/>
                        </a:lnSpc>
                        <a:spcAft>
                          <a:spcPts val="800"/>
                        </a:spcAft>
                        <a:buNone/>
                      </a:pPr>
                      <a:r>
                        <a:rPr lang="en-US" sz="1100" kern="100" dirty="0">
                          <a:solidFill>
                            <a:schemeClr val="tx1"/>
                          </a:solidFill>
                          <a:effectLst/>
                        </a:rPr>
                        <a:t>Public Workshop 1: Participatory Mapping and Resources</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3125685519"/>
                  </a:ext>
                </a:extLst>
              </a:tr>
              <a:tr h="422174">
                <a:tc>
                  <a:txBody>
                    <a:bodyPr/>
                    <a:lstStyle/>
                    <a:p>
                      <a:pPr marL="0" marR="0" algn="ctr">
                        <a:lnSpc>
                          <a:spcPct val="115000"/>
                        </a:lnSpc>
                        <a:spcAft>
                          <a:spcPts val="800"/>
                        </a:spcAft>
                        <a:buNone/>
                      </a:pPr>
                      <a:r>
                        <a:rPr lang="en-US" sz="1100" kern="100" dirty="0">
                          <a:solidFill>
                            <a:schemeClr val="tx1"/>
                          </a:solidFill>
                          <a:effectLst/>
                        </a:rPr>
                        <a:t>Draft Community Emergency Plan</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1918904770"/>
                  </a:ext>
                </a:extLst>
              </a:tr>
              <a:tr h="404757">
                <a:tc>
                  <a:txBody>
                    <a:bodyPr/>
                    <a:lstStyle/>
                    <a:p>
                      <a:pPr marL="0" marR="0" algn="ctr">
                        <a:lnSpc>
                          <a:spcPct val="115000"/>
                        </a:lnSpc>
                        <a:spcAft>
                          <a:spcPts val="800"/>
                        </a:spcAft>
                        <a:buNone/>
                      </a:pPr>
                      <a:r>
                        <a:rPr lang="en-US" sz="1100" kern="100">
                          <a:solidFill>
                            <a:schemeClr val="tx1"/>
                          </a:solidFill>
                          <a:effectLst/>
                        </a:rPr>
                        <a:t>Final Community Emergency Plan</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1867779604"/>
                  </a:ext>
                </a:extLst>
              </a:tr>
              <a:tr h="505097">
                <a:tc>
                  <a:txBody>
                    <a:bodyPr/>
                    <a:lstStyle/>
                    <a:p>
                      <a:pPr marL="0" marR="0" algn="ctr">
                        <a:lnSpc>
                          <a:spcPct val="115000"/>
                        </a:lnSpc>
                        <a:spcAft>
                          <a:spcPts val="800"/>
                        </a:spcAft>
                        <a:buNone/>
                      </a:pPr>
                      <a:r>
                        <a:rPr lang="en-US" sz="1100" kern="100">
                          <a:solidFill>
                            <a:schemeClr val="tx1"/>
                          </a:solidFill>
                          <a:effectLst/>
                        </a:rPr>
                        <a:t>Public Workshop 2: Individual Action Plan Development</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296243559"/>
                  </a:ext>
                </a:extLst>
              </a:tr>
              <a:tr h="335143">
                <a:tc>
                  <a:txBody>
                    <a:bodyPr/>
                    <a:lstStyle/>
                    <a:p>
                      <a:pPr marL="0" marR="0" algn="ctr">
                        <a:lnSpc>
                          <a:spcPct val="115000"/>
                        </a:lnSpc>
                        <a:spcAft>
                          <a:spcPts val="800"/>
                        </a:spcAft>
                        <a:buNone/>
                      </a:pPr>
                      <a:r>
                        <a:rPr lang="en-US" sz="1100" kern="100">
                          <a:solidFill>
                            <a:schemeClr val="tx1"/>
                          </a:solidFill>
                          <a:effectLst/>
                        </a:rPr>
                        <a:t>Flood Ordinance Review</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3150125788"/>
                  </a:ext>
                </a:extLst>
              </a:tr>
              <a:tr h="335143">
                <a:tc>
                  <a:txBody>
                    <a:bodyPr/>
                    <a:lstStyle/>
                    <a:p>
                      <a:pPr marL="0" marR="0" algn="ctr">
                        <a:lnSpc>
                          <a:spcPct val="115000"/>
                        </a:lnSpc>
                        <a:spcAft>
                          <a:spcPts val="800"/>
                        </a:spcAft>
                        <a:buNone/>
                      </a:pPr>
                      <a:r>
                        <a:rPr lang="en-US" sz="1100" kern="100">
                          <a:solidFill>
                            <a:schemeClr val="tx1"/>
                          </a:solidFill>
                          <a:effectLst/>
                        </a:rPr>
                        <a:t>Low Impact Dev Guidelines</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670346921"/>
                  </a:ext>
                </a:extLst>
              </a:tr>
              <a:tr h="335143">
                <a:tc>
                  <a:txBody>
                    <a:bodyPr/>
                    <a:lstStyle/>
                    <a:p>
                      <a:pPr marL="0" marR="0" algn="ctr">
                        <a:lnSpc>
                          <a:spcPct val="115000"/>
                        </a:lnSpc>
                        <a:spcAft>
                          <a:spcPts val="800"/>
                        </a:spcAft>
                        <a:buNone/>
                      </a:pPr>
                      <a:r>
                        <a:rPr lang="en-US" sz="1100" kern="100">
                          <a:solidFill>
                            <a:schemeClr val="tx1"/>
                          </a:solidFill>
                          <a:effectLst/>
                        </a:rPr>
                        <a:t>Concept Dev</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3701220467"/>
                  </a:ext>
                </a:extLst>
              </a:tr>
              <a:tr h="335143">
                <a:tc>
                  <a:txBody>
                    <a:bodyPr/>
                    <a:lstStyle/>
                    <a:p>
                      <a:pPr marL="0" marR="0" algn="ctr">
                        <a:lnSpc>
                          <a:spcPct val="115000"/>
                        </a:lnSpc>
                        <a:spcAft>
                          <a:spcPts val="800"/>
                        </a:spcAft>
                        <a:buNone/>
                      </a:pPr>
                      <a:r>
                        <a:rPr lang="en-US" sz="1100" kern="100">
                          <a:solidFill>
                            <a:schemeClr val="tx1"/>
                          </a:solidFill>
                          <a:effectLst/>
                        </a:rPr>
                        <a:t>Project Prioritization</a:t>
                      </a:r>
                      <a:endParaRPr lang="en-US" sz="11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extLst>
                  <a:ext uri="{0D108BD9-81ED-4DB2-BD59-A6C34878D82A}">
                    <a16:rowId xmlns:a16="http://schemas.microsoft.com/office/drawing/2014/main" val="610875278"/>
                  </a:ext>
                </a:extLst>
              </a:tr>
              <a:tr h="335143">
                <a:tc>
                  <a:txBody>
                    <a:bodyPr/>
                    <a:lstStyle/>
                    <a:p>
                      <a:pPr marL="0" marR="0" algn="ctr">
                        <a:lnSpc>
                          <a:spcPct val="115000"/>
                        </a:lnSpc>
                        <a:spcAft>
                          <a:spcPts val="800"/>
                        </a:spcAft>
                        <a:buNone/>
                      </a:pPr>
                      <a:r>
                        <a:rPr lang="en-US" sz="1100" kern="100" dirty="0">
                          <a:solidFill>
                            <a:schemeClr val="tx1"/>
                          </a:solidFill>
                          <a:effectLst/>
                        </a:rPr>
                        <a:t>Property Acquisition Plan</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4638" marR="64638" marT="0" marB="0">
                    <a:solidFill>
                      <a:schemeClr val="tx1"/>
                    </a:solidFill>
                  </a:tcPr>
                </a:tc>
                <a:extLst>
                  <a:ext uri="{0D108BD9-81ED-4DB2-BD59-A6C34878D82A}">
                    <a16:rowId xmlns:a16="http://schemas.microsoft.com/office/drawing/2014/main" val="3652855288"/>
                  </a:ext>
                </a:extLst>
              </a:tr>
            </a:tbl>
          </a:graphicData>
        </a:graphic>
      </p:graphicFrame>
    </p:spTree>
    <p:extLst>
      <p:ext uri="{BB962C8B-B14F-4D97-AF65-F5344CB8AC3E}">
        <p14:creationId xmlns:p14="http://schemas.microsoft.com/office/powerpoint/2010/main" val="352423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0FE7E0-BD74-5339-99AE-617D18F7CDC9}"/>
              </a:ext>
            </a:extLst>
          </p:cNvPr>
          <p:cNvPicPr>
            <a:picLocks noChangeAspect="1"/>
          </p:cNvPicPr>
          <p:nvPr/>
        </p:nvPicPr>
        <p:blipFill>
          <a:blip r:embed="rId3"/>
          <a:stretch>
            <a:fillRect/>
          </a:stretch>
        </p:blipFill>
        <p:spPr>
          <a:xfrm>
            <a:off x="7896331" y="0"/>
            <a:ext cx="4295670" cy="6858000"/>
          </a:xfrm>
          <a:prstGeom prst="rect">
            <a:avLst/>
          </a:prstGeom>
          <a:ln>
            <a:solidFill>
              <a:schemeClr val="tx1"/>
            </a:solidFill>
          </a:ln>
        </p:spPr>
      </p:pic>
      <p:pic>
        <p:nvPicPr>
          <p:cNvPr id="9" name="Picture 8">
            <a:extLst>
              <a:ext uri="{FF2B5EF4-FFF2-40B4-BE49-F238E27FC236}">
                <a16:creationId xmlns:a16="http://schemas.microsoft.com/office/drawing/2014/main" id="{26436168-B2E3-34A1-4109-B872E40CB5A8}"/>
              </a:ext>
            </a:extLst>
          </p:cNvPr>
          <p:cNvPicPr>
            <a:picLocks noChangeAspect="1"/>
          </p:cNvPicPr>
          <p:nvPr/>
        </p:nvPicPr>
        <p:blipFill>
          <a:blip r:embed="rId4"/>
          <a:stretch>
            <a:fillRect/>
          </a:stretch>
        </p:blipFill>
        <p:spPr>
          <a:xfrm>
            <a:off x="3522759" y="3583576"/>
            <a:ext cx="5146482" cy="3004594"/>
          </a:xfrm>
          <a:prstGeom prst="rect">
            <a:avLst/>
          </a:prstGeom>
          <a:ln>
            <a:solidFill>
              <a:schemeClr val="tx1"/>
            </a:solidFill>
          </a:ln>
        </p:spPr>
      </p:pic>
      <p:sp>
        <p:nvSpPr>
          <p:cNvPr id="19" name="Rectangle: Rounded Corners 18">
            <a:extLst>
              <a:ext uri="{FF2B5EF4-FFF2-40B4-BE49-F238E27FC236}">
                <a16:creationId xmlns:a16="http://schemas.microsoft.com/office/drawing/2014/main" id="{405CC0F7-CEB0-B59E-4E2F-D39AB23742FC}"/>
              </a:ext>
            </a:extLst>
          </p:cNvPr>
          <p:cNvSpPr/>
          <p:nvPr/>
        </p:nvSpPr>
        <p:spPr>
          <a:xfrm>
            <a:off x="619302" y="4667794"/>
            <a:ext cx="2611579" cy="2027874"/>
          </a:xfrm>
          <a:prstGeom prst="roundRect">
            <a:avLst>
              <a:gd name="adj" fmla="val 0"/>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A4BDF6B-6ED7-CD55-32B6-8C274ECDB3E1}"/>
              </a:ext>
            </a:extLst>
          </p:cNvPr>
          <p:cNvSpPr>
            <a:spLocks noGrp="1"/>
          </p:cNvSpPr>
          <p:nvPr>
            <p:ph type="ftr" sz="quarter" idx="10"/>
          </p:nvPr>
        </p:nvSpPr>
        <p:spPr/>
        <p:txBody>
          <a:bodyPr/>
          <a:lstStyle/>
          <a:p>
            <a:r>
              <a:rPr lang="en-US" dirty="0"/>
              <a:t>Baseline Conditions</a:t>
            </a:r>
          </a:p>
        </p:txBody>
      </p:sp>
      <p:sp>
        <p:nvSpPr>
          <p:cNvPr id="3" name="Text Placeholder 2">
            <a:extLst>
              <a:ext uri="{FF2B5EF4-FFF2-40B4-BE49-F238E27FC236}">
                <a16:creationId xmlns:a16="http://schemas.microsoft.com/office/drawing/2014/main" id="{8BBE6ECC-9FF3-689D-73A9-6633469CC619}"/>
              </a:ext>
            </a:extLst>
          </p:cNvPr>
          <p:cNvSpPr>
            <a:spLocks noGrp="1"/>
          </p:cNvSpPr>
          <p:nvPr>
            <p:ph type="body" sz="quarter" idx="12"/>
          </p:nvPr>
        </p:nvSpPr>
        <p:spPr>
          <a:xfrm>
            <a:off x="762003" y="2281766"/>
            <a:ext cx="2314565" cy="2185731"/>
          </a:xfrm>
        </p:spPr>
        <p:txBody>
          <a:bodyPr/>
          <a:lstStyle/>
          <a:p>
            <a:pPr marL="171450" indent="-171450">
              <a:buFont typeface="Arial" panose="020B0604020202020204" pitchFamily="34" charset="0"/>
              <a:buChar char="•"/>
            </a:pPr>
            <a:r>
              <a:rPr lang="en-US" dirty="0"/>
              <a:t>Meeting with City to document existing conditions</a:t>
            </a:r>
          </a:p>
          <a:p>
            <a:pPr marL="171450" indent="-171450">
              <a:buFont typeface="Arial" panose="020B0604020202020204" pitchFamily="34" charset="0"/>
              <a:buChar char="•"/>
            </a:pPr>
            <a:r>
              <a:rPr lang="en-US" dirty="0"/>
              <a:t>Incorporating notes into our baseline mapping</a:t>
            </a:r>
          </a:p>
          <a:p>
            <a:pPr marL="171450" indent="-171450">
              <a:buFont typeface="Arial" panose="020B0604020202020204" pitchFamily="34" charset="0"/>
              <a:buChar char="•"/>
            </a:pPr>
            <a:r>
              <a:rPr lang="en-US" dirty="0"/>
              <a:t>Next Steps:</a:t>
            </a:r>
          </a:p>
          <a:p>
            <a:pPr marL="728663" lvl="1" indent="-171450"/>
            <a:r>
              <a:rPr lang="en-US" dirty="0"/>
              <a:t>Circulating maps to DPW for review</a:t>
            </a:r>
          </a:p>
          <a:p>
            <a:pPr marL="728663" lvl="1" indent="-171450"/>
            <a:r>
              <a:rPr lang="en-US" dirty="0"/>
              <a:t>Additional Data request</a:t>
            </a:r>
          </a:p>
        </p:txBody>
      </p:sp>
      <p:sp>
        <p:nvSpPr>
          <p:cNvPr id="5" name="Title 4">
            <a:extLst>
              <a:ext uri="{FF2B5EF4-FFF2-40B4-BE49-F238E27FC236}">
                <a16:creationId xmlns:a16="http://schemas.microsoft.com/office/drawing/2014/main" id="{3CAE31B6-247A-C669-180F-DC947E2C1036}"/>
              </a:ext>
            </a:extLst>
          </p:cNvPr>
          <p:cNvSpPr>
            <a:spLocks noGrp="1"/>
          </p:cNvSpPr>
          <p:nvPr>
            <p:ph type="title"/>
          </p:nvPr>
        </p:nvSpPr>
        <p:spPr/>
        <p:txBody>
          <a:bodyPr/>
          <a:lstStyle/>
          <a:p>
            <a:r>
              <a:rPr lang="en-US" dirty="0"/>
              <a:t>4) Site Visit</a:t>
            </a:r>
          </a:p>
        </p:txBody>
      </p:sp>
      <p:pic>
        <p:nvPicPr>
          <p:cNvPr id="7" name="Picture 6">
            <a:extLst>
              <a:ext uri="{FF2B5EF4-FFF2-40B4-BE49-F238E27FC236}">
                <a16:creationId xmlns:a16="http://schemas.microsoft.com/office/drawing/2014/main" id="{81EB6463-0B0C-861F-7AB9-A5EC615D45B2}"/>
              </a:ext>
            </a:extLst>
          </p:cNvPr>
          <p:cNvPicPr>
            <a:picLocks noChangeAspect="1"/>
          </p:cNvPicPr>
          <p:nvPr/>
        </p:nvPicPr>
        <p:blipFill>
          <a:blip r:embed="rId5"/>
          <a:stretch>
            <a:fillRect/>
          </a:stretch>
        </p:blipFill>
        <p:spPr>
          <a:xfrm>
            <a:off x="3522759" y="379096"/>
            <a:ext cx="5146482" cy="2934651"/>
          </a:xfrm>
          <a:prstGeom prst="rect">
            <a:avLst/>
          </a:prstGeom>
          <a:ln>
            <a:solidFill>
              <a:schemeClr val="tx1"/>
            </a:solidFill>
          </a:ln>
        </p:spPr>
      </p:pic>
      <p:pic>
        <p:nvPicPr>
          <p:cNvPr id="17" name="Picture 16">
            <a:extLst>
              <a:ext uri="{FF2B5EF4-FFF2-40B4-BE49-F238E27FC236}">
                <a16:creationId xmlns:a16="http://schemas.microsoft.com/office/drawing/2014/main" id="{A8952F57-8386-4963-116D-53B155BD7F41}"/>
              </a:ext>
            </a:extLst>
          </p:cNvPr>
          <p:cNvPicPr>
            <a:picLocks noChangeAspect="1"/>
          </p:cNvPicPr>
          <p:nvPr/>
        </p:nvPicPr>
        <p:blipFill>
          <a:blip r:embed="rId6"/>
          <a:stretch>
            <a:fillRect/>
          </a:stretch>
        </p:blipFill>
        <p:spPr>
          <a:xfrm>
            <a:off x="685899" y="4754143"/>
            <a:ext cx="1949738" cy="820185"/>
          </a:xfrm>
          <a:prstGeom prst="rect">
            <a:avLst/>
          </a:prstGeom>
        </p:spPr>
      </p:pic>
      <p:pic>
        <p:nvPicPr>
          <p:cNvPr id="18" name="Picture 17">
            <a:extLst>
              <a:ext uri="{FF2B5EF4-FFF2-40B4-BE49-F238E27FC236}">
                <a16:creationId xmlns:a16="http://schemas.microsoft.com/office/drawing/2014/main" id="{88F52B6A-70E8-AF63-AAF4-7643B421ADEE}"/>
              </a:ext>
            </a:extLst>
          </p:cNvPr>
          <p:cNvPicPr>
            <a:picLocks noChangeAspect="1"/>
          </p:cNvPicPr>
          <p:nvPr/>
        </p:nvPicPr>
        <p:blipFill>
          <a:blip r:embed="rId7"/>
          <a:srcRect t="40722" r="17688"/>
          <a:stretch>
            <a:fillRect/>
          </a:stretch>
        </p:blipFill>
        <p:spPr>
          <a:xfrm>
            <a:off x="685899" y="5647952"/>
            <a:ext cx="1048201" cy="989442"/>
          </a:xfrm>
          <a:prstGeom prst="rect">
            <a:avLst/>
          </a:prstGeom>
        </p:spPr>
      </p:pic>
      <p:pic>
        <p:nvPicPr>
          <p:cNvPr id="15" name="Picture 14">
            <a:extLst>
              <a:ext uri="{FF2B5EF4-FFF2-40B4-BE49-F238E27FC236}">
                <a16:creationId xmlns:a16="http://schemas.microsoft.com/office/drawing/2014/main" id="{259CE550-C40C-62FF-77B8-0432277523F0}"/>
              </a:ext>
            </a:extLst>
          </p:cNvPr>
          <p:cNvPicPr>
            <a:picLocks noChangeAspect="1"/>
          </p:cNvPicPr>
          <p:nvPr/>
        </p:nvPicPr>
        <p:blipFill>
          <a:blip r:embed="rId7"/>
          <a:srcRect l="1" r="15460" b="59278"/>
          <a:stretch>
            <a:fillRect/>
          </a:stretch>
        </p:blipFill>
        <p:spPr>
          <a:xfrm>
            <a:off x="1880611" y="5647952"/>
            <a:ext cx="1076579" cy="679706"/>
          </a:xfrm>
          <a:prstGeom prst="rect">
            <a:avLst/>
          </a:prstGeom>
        </p:spPr>
      </p:pic>
    </p:spTree>
    <p:extLst>
      <p:ext uri="{BB962C8B-B14F-4D97-AF65-F5344CB8AC3E}">
        <p14:creationId xmlns:p14="http://schemas.microsoft.com/office/powerpoint/2010/main" val="333645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057EF-C21D-EDC6-18DA-2BEA27952E2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BF6F8F-8C50-39C2-D61E-A37A5611D7D4}"/>
              </a:ext>
            </a:extLst>
          </p:cNvPr>
          <p:cNvSpPr>
            <a:spLocks noGrp="1"/>
          </p:cNvSpPr>
          <p:nvPr>
            <p:ph type="ftr" sz="quarter" idx="10"/>
          </p:nvPr>
        </p:nvSpPr>
        <p:spPr/>
        <p:txBody>
          <a:bodyPr/>
          <a:lstStyle/>
          <a:p>
            <a:r>
              <a:rPr lang="en-US" dirty="0"/>
              <a:t>Upcoming </a:t>
            </a:r>
            <a:r>
              <a:rPr lang="en-US" dirty="0" err="1"/>
              <a:t>WOrk</a:t>
            </a:r>
            <a:endParaRPr lang="en-US" dirty="0"/>
          </a:p>
        </p:txBody>
      </p:sp>
      <p:sp>
        <p:nvSpPr>
          <p:cNvPr id="5" name="Title 4">
            <a:extLst>
              <a:ext uri="{FF2B5EF4-FFF2-40B4-BE49-F238E27FC236}">
                <a16:creationId xmlns:a16="http://schemas.microsoft.com/office/drawing/2014/main" id="{03EC3FA8-D9EA-77B3-89C0-6A7C27D23961}"/>
              </a:ext>
            </a:extLst>
          </p:cNvPr>
          <p:cNvSpPr>
            <a:spLocks noGrp="1"/>
          </p:cNvSpPr>
          <p:nvPr>
            <p:ph type="title"/>
          </p:nvPr>
        </p:nvSpPr>
        <p:spPr>
          <a:xfrm>
            <a:off x="686696" y="686696"/>
            <a:ext cx="2723478" cy="1131346"/>
          </a:xfrm>
        </p:spPr>
        <p:txBody>
          <a:bodyPr/>
          <a:lstStyle/>
          <a:p>
            <a:r>
              <a:rPr lang="en-US" dirty="0"/>
              <a:t>Engineering and Data Review</a:t>
            </a:r>
          </a:p>
        </p:txBody>
      </p:sp>
      <p:sp>
        <p:nvSpPr>
          <p:cNvPr id="3" name="TextBox 2">
            <a:extLst>
              <a:ext uri="{FF2B5EF4-FFF2-40B4-BE49-F238E27FC236}">
                <a16:creationId xmlns:a16="http://schemas.microsoft.com/office/drawing/2014/main" id="{5330F97D-1BB6-9B7E-CE0A-51FC7B779876}"/>
              </a:ext>
            </a:extLst>
          </p:cNvPr>
          <p:cNvSpPr txBox="1"/>
          <p:nvPr/>
        </p:nvSpPr>
        <p:spPr>
          <a:xfrm>
            <a:off x="4193688" y="1708582"/>
            <a:ext cx="525152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Arial"/>
              </a:rPr>
              <a:t>Project Tasks:</a:t>
            </a:r>
          </a:p>
          <a:p>
            <a:endParaRPr lang="en-US" sz="2000" b="1" dirty="0">
              <a:cs typeface="Arial"/>
            </a:endParaRPr>
          </a:p>
          <a:p>
            <a:pPr marL="285750" indent="-285750">
              <a:buFont typeface="Arial" panose="020B0604020202020204" pitchFamily="34" charset="0"/>
              <a:buChar char="•"/>
            </a:pPr>
            <a:r>
              <a:rPr lang="en-US" sz="2000" dirty="0"/>
              <a:t>Site Visits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GIS Mapping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Review Existing Hydraulic Studies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Historical Data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FEMA Information/Updates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Develop Conceptual Designs</a:t>
            </a:r>
          </a:p>
        </p:txBody>
      </p:sp>
    </p:spTree>
    <p:extLst>
      <p:ext uri="{BB962C8B-B14F-4D97-AF65-F5344CB8AC3E}">
        <p14:creationId xmlns:p14="http://schemas.microsoft.com/office/powerpoint/2010/main" val="114192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08FE-E69F-6E24-4E68-E0D7E6BA124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88A74C-AEDB-43A9-BD2E-656F96C1B4F1}"/>
              </a:ext>
            </a:extLst>
          </p:cNvPr>
          <p:cNvSpPr>
            <a:spLocks noGrp="1"/>
          </p:cNvSpPr>
          <p:nvPr>
            <p:ph type="ftr" sz="quarter" idx="10"/>
          </p:nvPr>
        </p:nvSpPr>
        <p:spPr/>
        <p:txBody>
          <a:bodyPr/>
          <a:lstStyle/>
          <a:p>
            <a:r>
              <a:rPr lang="en-US" dirty="0"/>
              <a:t>Upcoming </a:t>
            </a:r>
            <a:r>
              <a:rPr lang="en-US" dirty="0" err="1"/>
              <a:t>WOrk</a:t>
            </a:r>
            <a:endParaRPr lang="en-US" dirty="0"/>
          </a:p>
        </p:txBody>
      </p:sp>
      <p:sp>
        <p:nvSpPr>
          <p:cNvPr id="7" name="Title 6">
            <a:extLst>
              <a:ext uri="{FF2B5EF4-FFF2-40B4-BE49-F238E27FC236}">
                <a16:creationId xmlns:a16="http://schemas.microsoft.com/office/drawing/2014/main" id="{1D257149-619B-8F67-B205-6F31EB141A8C}"/>
              </a:ext>
            </a:extLst>
          </p:cNvPr>
          <p:cNvSpPr>
            <a:spLocks noGrp="1"/>
          </p:cNvSpPr>
          <p:nvPr>
            <p:ph type="title"/>
          </p:nvPr>
        </p:nvSpPr>
        <p:spPr/>
        <p:txBody>
          <a:bodyPr/>
          <a:lstStyle/>
          <a:p>
            <a:r>
              <a:rPr lang="en-US" dirty="0">
                <a:latin typeface="Amasis MT Pro"/>
                <a:ea typeface="Roboto"/>
              </a:rPr>
              <a:t>Evaluating Interdisciplinary Solutions</a:t>
            </a:r>
            <a:endParaRPr lang="en-US" dirty="0"/>
          </a:p>
        </p:txBody>
      </p:sp>
      <p:sp>
        <p:nvSpPr>
          <p:cNvPr id="3" name="TextBox 2">
            <a:extLst>
              <a:ext uri="{FF2B5EF4-FFF2-40B4-BE49-F238E27FC236}">
                <a16:creationId xmlns:a16="http://schemas.microsoft.com/office/drawing/2014/main" id="{76497228-CC11-6FDD-491C-876DC5E7B9BC}"/>
              </a:ext>
            </a:extLst>
          </p:cNvPr>
          <p:cNvSpPr txBox="1"/>
          <p:nvPr/>
        </p:nvSpPr>
        <p:spPr>
          <a:xfrm>
            <a:off x="877614" y="2031311"/>
            <a:ext cx="336068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Arial"/>
              </a:rPr>
              <a:t>Green Solutions to Consider:</a:t>
            </a:r>
          </a:p>
          <a:p>
            <a:pPr marL="347345" indent="-228600">
              <a:buFont typeface="Arial"/>
              <a:buChar char="•"/>
            </a:pPr>
            <a:r>
              <a:rPr lang="en-US" sz="2000" dirty="0">
                <a:cs typeface="Arial"/>
              </a:rPr>
              <a:t>Bioretention areas</a:t>
            </a:r>
          </a:p>
          <a:p>
            <a:pPr marL="347345" indent="-228600">
              <a:buFont typeface="Arial"/>
              <a:buChar char="•"/>
            </a:pPr>
            <a:r>
              <a:rPr lang="en-US" sz="2000" dirty="0">
                <a:cs typeface="Arial"/>
              </a:rPr>
              <a:t>Subsurface detention/infiltration systems</a:t>
            </a:r>
          </a:p>
          <a:p>
            <a:pPr marL="347345" indent="-228600">
              <a:buFont typeface="Arial"/>
              <a:buChar char="•"/>
            </a:pPr>
            <a:r>
              <a:rPr lang="en-US" sz="2000" dirty="0">
                <a:cs typeface="Arial"/>
              </a:rPr>
              <a:t>Reduce impervious areas</a:t>
            </a:r>
          </a:p>
          <a:p>
            <a:pPr marL="347345" indent="-228600">
              <a:buFont typeface="Arial"/>
              <a:buChar char="•"/>
            </a:pPr>
            <a:r>
              <a:rPr lang="en-US" sz="2000" dirty="0">
                <a:cs typeface="Arial"/>
              </a:rPr>
              <a:t>Restoring flood plain</a:t>
            </a:r>
          </a:p>
          <a:p>
            <a:pPr marL="347345" indent="-228600">
              <a:buFont typeface="Arial"/>
              <a:buChar char="•"/>
            </a:pPr>
            <a:r>
              <a:rPr lang="en-US" sz="2000" dirty="0">
                <a:cs typeface="Arial"/>
              </a:rPr>
              <a:t>Daylighting streams that are currently in underground culverts</a:t>
            </a:r>
          </a:p>
        </p:txBody>
      </p:sp>
      <p:sp>
        <p:nvSpPr>
          <p:cNvPr id="4" name="TextBox 3">
            <a:extLst>
              <a:ext uri="{FF2B5EF4-FFF2-40B4-BE49-F238E27FC236}">
                <a16:creationId xmlns:a16="http://schemas.microsoft.com/office/drawing/2014/main" id="{B511EB1A-81D0-BE84-72F0-6C63D3E6BB8A}"/>
              </a:ext>
            </a:extLst>
          </p:cNvPr>
          <p:cNvSpPr txBox="1"/>
          <p:nvPr/>
        </p:nvSpPr>
        <p:spPr>
          <a:xfrm>
            <a:off x="4006057" y="2031311"/>
            <a:ext cx="3045372" cy="31766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Arial"/>
              </a:rPr>
              <a:t>Gray Solutions to Consider:</a:t>
            </a:r>
          </a:p>
          <a:p>
            <a:pPr marL="347345" indent="-228600">
              <a:buFont typeface="Arial"/>
              <a:buChar char="•"/>
            </a:pPr>
            <a:r>
              <a:rPr lang="en-US" sz="2000">
                <a:cs typeface="Arial"/>
              </a:rPr>
              <a:t>Increasing capacity of existing infrastructure</a:t>
            </a:r>
          </a:p>
          <a:p>
            <a:pPr marL="347345" indent="-228600">
              <a:buFont typeface="Arial"/>
              <a:buChar char="•"/>
            </a:pPr>
            <a:r>
              <a:rPr lang="en-US" sz="2000">
                <a:cs typeface="Arial"/>
              </a:rPr>
              <a:t>Surface ponds/constructed wetlands</a:t>
            </a:r>
          </a:p>
          <a:p>
            <a:pPr marL="347345" indent="-228600">
              <a:buFont typeface="Arial"/>
              <a:buChar char="•"/>
            </a:pPr>
            <a:r>
              <a:rPr lang="en-US" sz="2000">
                <a:cs typeface="Arial"/>
              </a:rPr>
              <a:t>Flood-proofing buildings</a:t>
            </a:r>
          </a:p>
          <a:p>
            <a:pPr marL="347345" indent="-228600">
              <a:buFont typeface="Arial"/>
              <a:buChar char="•"/>
            </a:pPr>
            <a:r>
              <a:rPr lang="en-US" sz="2000">
                <a:cs typeface="Arial"/>
              </a:rPr>
              <a:t>Property acquisitions</a:t>
            </a:r>
          </a:p>
        </p:txBody>
      </p:sp>
      <p:pic>
        <p:nvPicPr>
          <p:cNvPr id="5" name="Picture 4" descr="A garden with flowers and trees&#10;&#10;AI-generated content may be incorrect.">
            <a:extLst>
              <a:ext uri="{FF2B5EF4-FFF2-40B4-BE49-F238E27FC236}">
                <a16:creationId xmlns:a16="http://schemas.microsoft.com/office/drawing/2014/main" id="{27F31611-07AE-ADE5-6F26-679049FBE4CC}"/>
              </a:ext>
            </a:extLst>
          </p:cNvPr>
          <p:cNvPicPr>
            <a:picLocks noChangeAspect="1"/>
          </p:cNvPicPr>
          <p:nvPr/>
        </p:nvPicPr>
        <p:blipFill>
          <a:blip r:embed="rId3"/>
          <a:srcRect t="6158"/>
          <a:stretch/>
        </p:blipFill>
        <p:spPr>
          <a:xfrm>
            <a:off x="7165527" y="253844"/>
            <a:ext cx="4883169" cy="4049485"/>
          </a:xfrm>
          <a:prstGeom prst="rect">
            <a:avLst/>
          </a:prstGeom>
        </p:spPr>
      </p:pic>
      <p:pic>
        <p:nvPicPr>
          <p:cNvPr id="6" name="Picture 5">
            <a:extLst>
              <a:ext uri="{FF2B5EF4-FFF2-40B4-BE49-F238E27FC236}">
                <a16:creationId xmlns:a16="http://schemas.microsoft.com/office/drawing/2014/main" id="{DDCC5969-156F-E4AD-8971-C5965BC9ACE1}"/>
              </a:ext>
            </a:extLst>
          </p:cNvPr>
          <p:cNvPicPr>
            <a:picLocks noChangeAspect="1"/>
          </p:cNvPicPr>
          <p:nvPr/>
        </p:nvPicPr>
        <p:blipFill>
          <a:blip r:embed="rId4"/>
          <a:srcRect t="12136" b="14814"/>
          <a:stretch/>
        </p:blipFill>
        <p:spPr>
          <a:xfrm>
            <a:off x="7165526" y="4448472"/>
            <a:ext cx="4883169" cy="2271642"/>
          </a:xfrm>
          <a:prstGeom prst="rect">
            <a:avLst/>
          </a:prstGeom>
        </p:spPr>
      </p:pic>
    </p:spTree>
    <p:extLst>
      <p:ext uri="{BB962C8B-B14F-4D97-AF65-F5344CB8AC3E}">
        <p14:creationId xmlns:p14="http://schemas.microsoft.com/office/powerpoint/2010/main" val="4113493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2007B-2168-7610-9D49-7E8439F3CDD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72E860-A25B-467B-AD1C-DD2537A17C43}"/>
              </a:ext>
            </a:extLst>
          </p:cNvPr>
          <p:cNvSpPr>
            <a:spLocks noGrp="1"/>
          </p:cNvSpPr>
          <p:nvPr>
            <p:ph type="ftr" sz="quarter" idx="10"/>
          </p:nvPr>
        </p:nvSpPr>
        <p:spPr/>
        <p:txBody>
          <a:bodyPr/>
          <a:lstStyle/>
          <a:p>
            <a:r>
              <a:rPr lang="en-US" dirty="0"/>
              <a:t>Upcoming Work</a:t>
            </a:r>
          </a:p>
        </p:txBody>
      </p:sp>
      <p:sp>
        <p:nvSpPr>
          <p:cNvPr id="7" name="Title 6">
            <a:extLst>
              <a:ext uri="{FF2B5EF4-FFF2-40B4-BE49-F238E27FC236}">
                <a16:creationId xmlns:a16="http://schemas.microsoft.com/office/drawing/2014/main" id="{A2AD19BE-B81B-8DDC-784C-E2C3504F8FA7}"/>
              </a:ext>
            </a:extLst>
          </p:cNvPr>
          <p:cNvSpPr>
            <a:spLocks noGrp="1"/>
          </p:cNvSpPr>
          <p:nvPr>
            <p:ph type="title"/>
          </p:nvPr>
        </p:nvSpPr>
        <p:spPr/>
        <p:txBody>
          <a:bodyPr/>
          <a:lstStyle/>
          <a:p>
            <a:r>
              <a:rPr lang="en-US" dirty="0">
                <a:latin typeface="Amasis MT Pro"/>
                <a:ea typeface="Roboto"/>
              </a:rPr>
              <a:t>Developing Policy Interventions + Education</a:t>
            </a:r>
            <a:endParaRPr lang="en-US" dirty="0"/>
          </a:p>
        </p:txBody>
      </p:sp>
      <p:sp>
        <p:nvSpPr>
          <p:cNvPr id="3" name="TextBox 2">
            <a:extLst>
              <a:ext uri="{FF2B5EF4-FFF2-40B4-BE49-F238E27FC236}">
                <a16:creationId xmlns:a16="http://schemas.microsoft.com/office/drawing/2014/main" id="{B50CE0CD-3D5F-87A1-385B-0DAADA90C8D3}"/>
              </a:ext>
            </a:extLst>
          </p:cNvPr>
          <p:cNvSpPr txBox="1"/>
          <p:nvPr/>
        </p:nvSpPr>
        <p:spPr>
          <a:xfrm>
            <a:off x="817454" y="1850831"/>
            <a:ext cx="625711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dirty="0">
                <a:cs typeface="Arial"/>
              </a:rPr>
              <a:t>Stormwater Regulation updates</a:t>
            </a:r>
          </a:p>
          <a:p>
            <a:pPr marL="800100" lvl="1" indent="-342900">
              <a:buFont typeface="Arial" panose="020B0604020202020204" pitchFamily="34" charset="0"/>
              <a:buChar char="•"/>
            </a:pPr>
            <a:r>
              <a:rPr lang="en-US" sz="2000" dirty="0">
                <a:cs typeface="Arial"/>
              </a:rPr>
              <a:t>Elevation Requirements for new structures</a:t>
            </a:r>
          </a:p>
          <a:p>
            <a:pPr marL="800100" lvl="1" indent="-342900">
              <a:buFont typeface="Arial" panose="020B0604020202020204" pitchFamily="34" charset="0"/>
              <a:buChar char="•"/>
            </a:pPr>
            <a:r>
              <a:rPr lang="en-US" sz="2000" dirty="0">
                <a:cs typeface="Arial"/>
              </a:rPr>
              <a:t>Backwater valve deployment</a:t>
            </a:r>
          </a:p>
          <a:p>
            <a:pPr marL="800100" lvl="1" indent="-342900">
              <a:buFont typeface="Arial" panose="020B0604020202020204" pitchFamily="34" charset="0"/>
              <a:buChar char="•"/>
            </a:pPr>
            <a:r>
              <a:rPr lang="en-US" sz="2000" dirty="0">
                <a:cs typeface="Arial"/>
              </a:rPr>
              <a:t>Upstream retention timing</a:t>
            </a:r>
          </a:p>
          <a:p>
            <a:pPr marL="342900" indent="-342900">
              <a:buFont typeface="Arial" panose="020B0604020202020204" pitchFamily="34" charset="0"/>
              <a:buChar char="•"/>
            </a:pPr>
            <a:r>
              <a:rPr lang="en-US" sz="2000" b="1" dirty="0">
                <a:cs typeface="Arial"/>
              </a:rPr>
              <a:t>Emergency Response</a:t>
            </a:r>
          </a:p>
          <a:p>
            <a:pPr marL="800100" lvl="1" indent="-342900">
              <a:buFont typeface="Arial" panose="020B0604020202020204" pitchFamily="34" charset="0"/>
              <a:buChar char="•"/>
            </a:pPr>
            <a:r>
              <a:rPr lang="en-US" sz="2000" dirty="0">
                <a:cs typeface="Arial"/>
              </a:rPr>
              <a:t>Municipal: Strengthening Bristol’s response practices.</a:t>
            </a:r>
          </a:p>
          <a:p>
            <a:pPr marL="800100" lvl="1" indent="-342900">
              <a:buFont typeface="Arial" panose="020B0604020202020204" pitchFamily="34" charset="0"/>
              <a:buChar char="•"/>
            </a:pPr>
            <a:r>
              <a:rPr lang="en-US" sz="2000" dirty="0">
                <a:cs typeface="Arial"/>
              </a:rPr>
              <a:t>Community: Coordination with neighbors</a:t>
            </a:r>
          </a:p>
          <a:p>
            <a:pPr marL="800100" lvl="1" indent="-342900">
              <a:buFont typeface="Arial" panose="020B0604020202020204" pitchFamily="34" charset="0"/>
              <a:buChar char="•"/>
            </a:pPr>
            <a:r>
              <a:rPr lang="en-US" sz="2000" dirty="0">
                <a:cs typeface="Arial"/>
              </a:rPr>
              <a:t>Household: Preparedness, structure-level mitigation</a:t>
            </a:r>
          </a:p>
          <a:p>
            <a:pPr marL="342900" indent="-342900">
              <a:buFont typeface="Arial" panose="020B0604020202020204" pitchFamily="34" charset="0"/>
              <a:buChar char="•"/>
            </a:pPr>
            <a:r>
              <a:rPr lang="en-US" sz="2000" b="1" dirty="0">
                <a:cs typeface="Arial"/>
              </a:rPr>
              <a:t>Understanding root causes</a:t>
            </a:r>
          </a:p>
          <a:p>
            <a:pPr marL="800100" lvl="1" indent="-342900">
              <a:buFont typeface="Arial" panose="020B0604020202020204" pitchFamily="34" charset="0"/>
              <a:buChar char="•"/>
            </a:pPr>
            <a:r>
              <a:rPr lang="en-US" sz="2000" dirty="0">
                <a:cs typeface="Arial"/>
              </a:rPr>
              <a:t>Precipitation, riverine, and high water-table impacts</a:t>
            </a:r>
          </a:p>
          <a:p>
            <a:pPr marL="800100" lvl="1" indent="-342900">
              <a:buFont typeface="Arial" panose="020B0604020202020204" pitchFamily="34" charset="0"/>
              <a:buChar char="•"/>
            </a:pPr>
            <a:r>
              <a:rPr lang="en-US" sz="2000" dirty="0">
                <a:cs typeface="Arial"/>
              </a:rPr>
              <a:t>City versus property-owner responsibilities</a:t>
            </a:r>
          </a:p>
        </p:txBody>
      </p:sp>
      <p:pic>
        <p:nvPicPr>
          <p:cNvPr id="8" name="Picture Placeholder 9">
            <a:extLst>
              <a:ext uri="{FF2B5EF4-FFF2-40B4-BE49-F238E27FC236}">
                <a16:creationId xmlns:a16="http://schemas.microsoft.com/office/drawing/2014/main" id="{37CF226C-3BC3-05C3-0480-117731C03ECF}"/>
              </a:ext>
            </a:extLst>
          </p:cNvPr>
          <p:cNvPicPr>
            <a:picLocks noGrp="1" noChangeAspect="1"/>
          </p:cNvPicPr>
          <p:nvPr>
            <p:ph type="pic" sz="quarter" idx="14"/>
          </p:nvPr>
        </p:nvPicPr>
        <p:blipFill>
          <a:blip r:embed="rId3"/>
          <a:srcRect l="22503" r="22503"/>
          <a:stretch>
            <a:fillRect/>
          </a:stretch>
        </p:blipFill>
        <p:spPr>
          <a:xfrm>
            <a:off x="7246938" y="152400"/>
            <a:ext cx="4792662" cy="6553200"/>
          </a:xfrm>
          <a:prstGeom prst="rect">
            <a:avLst/>
          </a:prstGeom>
        </p:spPr>
      </p:pic>
    </p:spTree>
    <p:extLst>
      <p:ext uri="{BB962C8B-B14F-4D97-AF65-F5344CB8AC3E}">
        <p14:creationId xmlns:p14="http://schemas.microsoft.com/office/powerpoint/2010/main" val="1039160928"/>
      </p:ext>
    </p:extLst>
  </p:cSld>
  <p:clrMapOvr>
    <a:masterClrMapping/>
  </p:clrMapOvr>
</p:sld>
</file>

<file path=ppt/theme/theme1.xml><?xml version="1.0" encoding="utf-8"?>
<a:theme xmlns:a="http://schemas.openxmlformats.org/drawingml/2006/main" name="Stantec Basic">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5D7732C7-D409-4847-9414-02838691DF50}" vid="{B3CCABC9-A356-45B5-A640-17CE7A2E3E96}"/>
    </a:ext>
  </a:extLst>
</a:theme>
</file>

<file path=ppt/theme/theme2.xml><?xml version="1.0" encoding="utf-8"?>
<a:theme xmlns:a="http://schemas.openxmlformats.org/drawingml/2006/main" name="Basic Titles">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5D7732C7-D409-4847-9414-02838691DF50}" vid="{9BFFAB0B-1553-490B-B3BF-1805496D86F4}"/>
    </a:ext>
  </a:extLst>
</a:theme>
</file>

<file path=ppt/theme/theme3.xml><?xml version="1.0" encoding="utf-8"?>
<a:theme xmlns:a="http://schemas.openxmlformats.org/drawingml/2006/main" name="Stantec Moments">
  <a:themeElements>
    <a:clrScheme name="New Palette">
      <a:dk1>
        <a:srgbClr val="000000"/>
      </a:dk1>
      <a:lt1>
        <a:sysClr val="window" lastClr="FFFFFF"/>
      </a:lt1>
      <a:dk2>
        <a:srgbClr val="ED6631"/>
      </a:dk2>
      <a:lt2>
        <a:srgbClr val="6C6965"/>
      </a:lt2>
      <a:accent1>
        <a:srgbClr val="97938E"/>
      </a:accent1>
      <a:accent2>
        <a:srgbClr val="C9C4BD"/>
      </a:accent2>
      <a:accent3>
        <a:srgbClr val="E2DDDB"/>
      </a:accent3>
      <a:accent4>
        <a:srgbClr val="F2EFEC"/>
      </a:accent4>
      <a:accent5>
        <a:srgbClr val="2A73D9"/>
      </a:accent5>
      <a:accent6>
        <a:srgbClr val="1A845C"/>
      </a:accent6>
      <a:hlink>
        <a:srgbClr val="2A73D9"/>
      </a:hlink>
      <a:folHlink>
        <a:srgbClr val="205F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tec Basic Template.pptx" id="{5D7732C7-D409-4847-9414-02838691DF50}" vid="{1113A703-9B81-423A-B44A-3C50A7A0EB71}"/>
    </a:ext>
  </a:extLst>
</a:theme>
</file>

<file path=ppt/theme/theme4.xml><?xml version="1.0" encoding="utf-8"?>
<a:theme xmlns:a="http://schemas.openxmlformats.org/drawingml/2006/main" name="Stantec Basic">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5D7732C7-D409-4847-9414-02838691DF50}" vid="{B3CCABC9-A356-45B5-A640-17CE7A2E3E9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82A275C1127F40A3853E96394FDCAD" ma:contentTypeVersion="4" ma:contentTypeDescription="Create a new document." ma:contentTypeScope="" ma:versionID="d6d090bc7e373f28a42efac1cae73f65">
  <xsd:schema xmlns:xsd="http://www.w3.org/2001/XMLSchema" xmlns:xs="http://www.w3.org/2001/XMLSchema" xmlns:p="http://schemas.microsoft.com/office/2006/metadata/properties" xmlns:ns2="9cdf8889-2e75-4319-9348-e137fb9b56c6" targetNamespace="http://schemas.microsoft.com/office/2006/metadata/properties" ma:root="true" ma:fieldsID="f59112b8787f0c88d175cb83b9101e0e" ns2:_="">
    <xsd:import namespace="9cdf8889-2e75-4319-9348-e137fb9b56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f8889-2e75-4319-9348-e137fb9b5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58C8C-B89D-4183-A25E-4C8CDA3A1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df8889-2e75-4319-9348-e137fb9b56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00E9AC-3306-4401-882E-7FC67A6F203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F4D1C72-093E-4B71-B928-232D346E99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Stantec Basic Template</Template>
  <TotalTime>441</TotalTime>
  <Words>875</Words>
  <Application>Microsoft Office PowerPoint</Application>
  <PresentationFormat>Widescreen</PresentationFormat>
  <Paragraphs>366</Paragraphs>
  <Slides>11</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Amasis MT Pro</vt:lpstr>
      <vt:lpstr>Aptos</vt:lpstr>
      <vt:lpstr>Arial</vt:lpstr>
      <vt:lpstr>Calibri</vt:lpstr>
      <vt:lpstr>Roboto</vt:lpstr>
      <vt:lpstr>Stantec Basic</vt:lpstr>
      <vt:lpstr>Basic Titles</vt:lpstr>
      <vt:lpstr>Stantec Moments</vt:lpstr>
      <vt:lpstr>Stantec Basic</vt:lpstr>
      <vt:lpstr>Project Update: Climate Resiliency/Flooding/Storm Drainage Tuesday September 9th, 2025</vt:lpstr>
      <vt:lpstr>Agenda</vt:lpstr>
      <vt:lpstr>1) Grant Overview</vt:lpstr>
      <vt:lpstr>2) Project Scope</vt:lpstr>
      <vt:lpstr>3) Project Schedule</vt:lpstr>
      <vt:lpstr>4) Site Visit</vt:lpstr>
      <vt:lpstr>Engineering and Data Review</vt:lpstr>
      <vt:lpstr>Evaluating Interdisciplinary Solutions</vt:lpstr>
      <vt:lpstr>Developing Policy Interventions + Education</vt:lpstr>
      <vt:lpstr>Engaging the Public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LeFlore, Alison</dc:creator>
  <cp:lastModifiedBy>DiCamillo, Antonio</cp:lastModifiedBy>
  <cp:revision>10</cp:revision>
  <dcterms:created xsi:type="dcterms:W3CDTF">2025-07-15T17:25:12Z</dcterms:created>
  <dcterms:modified xsi:type="dcterms:W3CDTF">2025-08-29T20:02:10Z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0x010100E782A275C1127F40A3853E96394FDCAD</vt:lpwstr>
  </property>
</Properties>
</file>