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59" r:id="rId4"/>
    <p:sldId id="265" r:id="rId5"/>
    <p:sldId id="257" r:id="rId6"/>
    <p:sldId id="266" r:id="rId7"/>
    <p:sldId id="256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4FF5-A6A9-4D86-92CA-8C8165AC09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B64FF6-30F8-4094-9215-9E7A16DA8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3FBD2-0191-4C50-ABF7-9FE527DF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11F5B-B725-439F-A9AA-85194616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EEFD6-9677-495F-9099-1DF9C064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2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A2B8-83CB-4FBE-A93B-B09E8E3A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054B42-19F6-4274-B149-E4DBC504E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5105D-865F-4770-8680-A13FB63F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9D1F6-A7CD-4B10-BD55-4CE7B882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81EA5-9C10-4712-AFDC-002C1755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6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DB44B9-9D31-41FF-82B9-505AB1424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8CB7D-FB7E-4A18-898E-E93A5CB77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21035-9382-45B4-BB25-A2E0E9324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AA127-43EC-4D9E-8A8E-F8D17EE4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8B650-6094-4DD8-8DEA-AE51925AC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6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2C61-B5AB-42DC-8418-3A88A238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A53AE-AEA3-44D0-AF7A-7C695521B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CE51B-B8EE-4DF5-B7F5-48ACFD84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FD080-843D-4084-9A9D-E20B4B61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468D0-5BAD-439A-8883-9F7F089AC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D83D-9DBD-4D18-A7BD-65D6DE75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80261-401F-4AA8-864D-8BDBE1CBE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755DF-38B7-4B6D-9A98-5FEA575B9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960BC-BF4E-486B-9D90-24B72339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5996-F872-49BF-8407-71463DAA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9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34B0E-B013-464D-8166-55D07E61C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7F8BD-73DD-49FB-8EBD-6B498A0C0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1B4A6-1945-4985-9386-6995A71A0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9F498-910D-4FBD-820E-21A1D2F0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58B84-F949-4F6E-89E0-76E8E919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1F360-7CB9-4851-BF50-309EACCB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7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7370-5F4F-4A65-8FDD-30B719B4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39C1E-0678-40A3-ADEE-1FD72B84B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904FB-068D-4F37-9B88-7369DF6D5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064921-37FC-418C-A85E-2C089E9694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04931-F99E-4A06-8303-0F14765DD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72DACC-6D08-49B2-B649-B65576EEB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5FF6D-13B7-486D-99A9-9F300B80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CE1FE-D0C2-4EB9-A260-4A10C8349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7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B7FB8-D747-44FE-BA96-E058A21B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4C43C-86F0-4409-8A4B-DB673F76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1059B-84FC-4630-8C7B-C30AB4BE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E6B8-8DBD-4117-B67F-06E0BF4B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4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5A8CB3-B11C-4B83-A663-35DB815B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3B929-5A0C-46C2-8FD2-F7710FC3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2ED02-DE76-4B6D-A7DF-834D313F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3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21ED-84B3-4FE1-AEBF-CE7F1021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D61EB-C8EA-48C2-8B5F-1CE0DD546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A26EE-0A10-4D0C-B0EB-C0D379D17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2B937-B339-4C43-B5DF-2D126DA2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4CAA5-DAA2-4FA8-8334-97068427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F4A5C-6206-4E2E-AD8C-8E33CB9D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4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9295-F149-4A43-83B9-FDBBC607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7746D-3D22-4138-9FF8-0A7B22F21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EBE7E-7ED3-4B6D-AE31-291CF3A8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6C594-0FFA-49AC-839C-7FEC60D7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1DB29-8B2D-48B1-AF80-7D7C7FDB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60A61-46A1-427C-B8B4-9C7CCFF7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5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F6145-E340-4637-A665-37B33119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F2F96-B32B-4771-9A56-243D7C157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2FDFF-805F-4D22-AEC9-DEEF262C4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A11F0-CB8C-45BC-B7D5-F9601AA4D77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CBB36-594D-4242-855A-55C5FF440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6E4A8-AD80-49C1-8698-F589BFC55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B78C-48FC-411A-B9BB-46C4F7F28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6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arcgis.com/experience/e492db86d9b348399f4bd20330b4b27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569" y="0"/>
            <a:ext cx="10510861" cy="6858000"/>
          </a:xfrm>
          <a:prstGeom prst="rect">
            <a:avLst/>
          </a:prstGeom>
        </p:spPr>
      </p:pic>
      <p:sp>
        <p:nvSpPr>
          <p:cNvPr id="7" name="Oval 6">
            <a:hlinkClick r:id="rId3"/>
            <a:extLst>
              <a:ext uri="{FF2B5EF4-FFF2-40B4-BE49-F238E27FC236}">
                <a16:creationId xmlns:a16="http://schemas.microsoft.com/office/drawing/2014/main" id="{975AFAF9-06FA-4131-A8C9-51B59875BA71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194" y="0"/>
            <a:ext cx="10449611" cy="6858000"/>
          </a:xfrm>
          <a:prstGeom prst="rect">
            <a:avLst/>
          </a:prstGeom>
        </p:spPr>
      </p:pic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9EC51E7C-0193-426E-9897-F4D5B2774A7A}"/>
              </a:ext>
            </a:extLst>
          </p:cNvPr>
          <p:cNvSpPr/>
          <p:nvPr/>
        </p:nvSpPr>
        <p:spPr>
          <a:xfrm>
            <a:off x="8064500" y="1485900"/>
            <a:ext cx="3022600" cy="5159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335"/>
              <a:gd name="adj6" fmla="val -62324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>
                <a:solidFill>
                  <a:schemeClr val="tx1"/>
                </a:solidFill>
              </a:rPr>
              <a:t>PROPOSED FLOODPLAIN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       OVERLAPPING WITH OLD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7A546AEC-70EA-47BA-BFF4-C60154560CE6}"/>
              </a:ext>
            </a:extLst>
          </p:cNvPr>
          <p:cNvSpPr/>
          <p:nvPr/>
        </p:nvSpPr>
        <p:spPr>
          <a:xfrm>
            <a:off x="8064500" y="2894012"/>
            <a:ext cx="3124200" cy="3619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9868"/>
              <a:gd name="adj6" fmla="val -38795"/>
            </a:avLst>
          </a:prstGeom>
          <a:solidFill>
            <a:schemeClr val="bg1"/>
          </a:solidFill>
          <a:ln w="25400">
            <a:solidFill>
              <a:schemeClr val="bg2"/>
            </a:solidFill>
            <a:headEnd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BLUE: </a:t>
            </a:r>
            <a:r>
              <a:rPr lang="en-US" dirty="0">
                <a:solidFill>
                  <a:schemeClr val="tx1"/>
                </a:solidFill>
              </a:rPr>
              <a:t>REDUCED FLOODPLAIN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E779CEFC-1203-47B5-B39A-754FD87D468F}"/>
              </a:ext>
            </a:extLst>
          </p:cNvPr>
          <p:cNvSpPr/>
          <p:nvPr/>
        </p:nvSpPr>
        <p:spPr>
          <a:xfrm>
            <a:off x="5638800" y="443548"/>
            <a:ext cx="335915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77412"/>
              <a:gd name="adj6" fmla="val -62324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YELLOW: </a:t>
            </a:r>
            <a:r>
              <a:rPr lang="en-US" dirty="0">
                <a:solidFill>
                  <a:schemeClr val="tx1"/>
                </a:solidFill>
              </a:rPr>
              <a:t>INCREASED FLOODPLAIN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0583FB48-D8A0-4633-8CFF-8C31FB099228}"/>
              </a:ext>
            </a:extLst>
          </p:cNvPr>
          <p:cNvSpPr/>
          <p:nvPr/>
        </p:nvSpPr>
        <p:spPr>
          <a:xfrm>
            <a:off x="4146549" y="6414452"/>
            <a:ext cx="204470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2342"/>
              <a:gd name="adj6" fmla="val -38181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INCREASE “ZONE A”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allout: Bent Line 12">
            <a:extLst>
              <a:ext uri="{FF2B5EF4-FFF2-40B4-BE49-F238E27FC236}">
                <a16:creationId xmlns:a16="http://schemas.microsoft.com/office/drawing/2014/main" id="{3E05CA71-D17C-4EF2-8EE8-3966F1CB0B68}"/>
              </a:ext>
            </a:extLst>
          </p:cNvPr>
          <p:cNvSpPr/>
          <p:nvPr/>
        </p:nvSpPr>
        <p:spPr>
          <a:xfrm>
            <a:off x="1739899" y="5631498"/>
            <a:ext cx="204470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2589"/>
              <a:gd name="adj6" fmla="val -23896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REDUCE “ZONE A”</a:t>
            </a:r>
          </a:p>
        </p:txBody>
      </p:sp>
      <p:sp>
        <p:nvSpPr>
          <p:cNvPr id="10" name="Oval 9">
            <a:hlinkClick r:id="rId3"/>
            <a:extLst>
              <a:ext uri="{FF2B5EF4-FFF2-40B4-BE49-F238E27FC236}">
                <a16:creationId xmlns:a16="http://schemas.microsoft.com/office/drawing/2014/main" id="{2FF6BB69-AAEE-49FD-96C1-4B86F07D1DC0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674" y="5708"/>
            <a:ext cx="10514651" cy="6846584"/>
          </a:xfrm>
          <a:prstGeom prst="rect">
            <a:avLst/>
          </a:prstGeom>
        </p:spPr>
      </p:pic>
      <p:sp>
        <p:nvSpPr>
          <p:cNvPr id="6" name="Oval 5">
            <a:hlinkClick r:id="rId3"/>
            <a:extLst>
              <a:ext uri="{FF2B5EF4-FFF2-40B4-BE49-F238E27FC236}">
                <a16:creationId xmlns:a16="http://schemas.microsoft.com/office/drawing/2014/main" id="{0BDF7C2D-B9B2-4FB3-A511-EA370862C5E1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249" y="5708"/>
            <a:ext cx="10457501" cy="6846584"/>
          </a:xfrm>
          <a:prstGeom prst="rect">
            <a:avLst/>
          </a:prstGeom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AF5C6B18-F53F-4933-9DE9-34CFB04B1931}"/>
              </a:ext>
            </a:extLst>
          </p:cNvPr>
          <p:cNvSpPr/>
          <p:nvPr/>
        </p:nvSpPr>
        <p:spPr>
          <a:xfrm>
            <a:off x="4165205" y="1342231"/>
            <a:ext cx="3022600" cy="5159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335"/>
              <a:gd name="adj6" fmla="val -62324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>
                <a:solidFill>
                  <a:schemeClr val="tx1"/>
                </a:solidFill>
              </a:rPr>
              <a:t>PROPOSED FLOODPLAIN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       OVERLAPPING WITH OLD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1B9180B3-F314-4109-A0A1-265D478B1D35}"/>
              </a:ext>
            </a:extLst>
          </p:cNvPr>
          <p:cNvSpPr/>
          <p:nvPr/>
        </p:nvSpPr>
        <p:spPr>
          <a:xfrm>
            <a:off x="4165205" y="2316163"/>
            <a:ext cx="3124200" cy="3619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0394"/>
              <a:gd name="adj6" fmla="val -31722"/>
            </a:avLst>
          </a:prstGeom>
          <a:solidFill>
            <a:schemeClr val="bg1"/>
          </a:solidFill>
          <a:ln w="25400">
            <a:solidFill>
              <a:schemeClr val="bg2"/>
            </a:solidFill>
            <a:headEnd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BLUE: </a:t>
            </a:r>
            <a:r>
              <a:rPr lang="en-US" dirty="0">
                <a:solidFill>
                  <a:schemeClr val="tx1"/>
                </a:solidFill>
              </a:rPr>
              <a:t>REDUCED FLOODPLAIN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8C8F8A66-F5FF-4E89-8ED1-5C3DF20EBAB7}"/>
              </a:ext>
            </a:extLst>
          </p:cNvPr>
          <p:cNvSpPr/>
          <p:nvPr/>
        </p:nvSpPr>
        <p:spPr>
          <a:xfrm>
            <a:off x="7789785" y="198276"/>
            <a:ext cx="335915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10745"/>
              <a:gd name="adj6" fmla="val 38394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YELLOW: </a:t>
            </a:r>
            <a:r>
              <a:rPr lang="en-US" dirty="0">
                <a:solidFill>
                  <a:schemeClr val="tx1"/>
                </a:solidFill>
              </a:rPr>
              <a:t>INCREASED FLOODPLAIN</a:t>
            </a:r>
          </a:p>
        </p:txBody>
      </p:sp>
      <p:sp>
        <p:nvSpPr>
          <p:cNvPr id="9" name="Oval 8">
            <a:hlinkClick r:id="rId3"/>
            <a:extLst>
              <a:ext uri="{FF2B5EF4-FFF2-40B4-BE49-F238E27FC236}">
                <a16:creationId xmlns:a16="http://schemas.microsoft.com/office/drawing/2014/main" id="{90634242-0451-43A4-A73C-A87CBC973481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5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674" y="4798"/>
            <a:ext cx="10514651" cy="6848404"/>
          </a:xfrm>
          <a:prstGeom prst="rect">
            <a:avLst/>
          </a:prstGeom>
        </p:spPr>
      </p:pic>
      <p:sp>
        <p:nvSpPr>
          <p:cNvPr id="6" name="Oval 5">
            <a:hlinkClick r:id="rId3"/>
            <a:extLst>
              <a:ext uri="{FF2B5EF4-FFF2-40B4-BE49-F238E27FC236}">
                <a16:creationId xmlns:a16="http://schemas.microsoft.com/office/drawing/2014/main" id="{CB2DA978-B2E0-4F4B-B7D1-FF24CDD69052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6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134" y="4798"/>
            <a:ext cx="10503731" cy="6848404"/>
          </a:xfrm>
          <a:prstGeom prst="rect">
            <a:avLst/>
          </a:prstGeom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18BBE228-B269-478E-B2ED-5FD732BEAD9C}"/>
              </a:ext>
            </a:extLst>
          </p:cNvPr>
          <p:cNvSpPr/>
          <p:nvPr/>
        </p:nvSpPr>
        <p:spPr>
          <a:xfrm>
            <a:off x="8376920" y="386433"/>
            <a:ext cx="3022600" cy="5159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8335"/>
              <a:gd name="adj6" fmla="val -62324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>
                <a:solidFill>
                  <a:schemeClr val="tx1"/>
                </a:solidFill>
              </a:rPr>
              <a:t>PROPOSED FLOODPLAIN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       OVERLAPPING WITH OLD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F0290E88-11C4-4291-99EE-A770F4BCC212}"/>
              </a:ext>
            </a:extLst>
          </p:cNvPr>
          <p:cNvSpPr/>
          <p:nvPr/>
        </p:nvSpPr>
        <p:spPr>
          <a:xfrm>
            <a:off x="8376920" y="1794545"/>
            <a:ext cx="3124200" cy="3619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91447"/>
              <a:gd name="adj6" fmla="val -40990"/>
            </a:avLst>
          </a:prstGeom>
          <a:solidFill>
            <a:schemeClr val="bg1"/>
          </a:solidFill>
          <a:ln w="25400">
            <a:solidFill>
              <a:schemeClr val="bg2"/>
            </a:solidFill>
            <a:headEnd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BLUE: </a:t>
            </a:r>
            <a:r>
              <a:rPr lang="en-US" dirty="0">
                <a:solidFill>
                  <a:schemeClr val="tx1"/>
                </a:solidFill>
              </a:rPr>
              <a:t>REDUCED FLOODPLAIN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0D977F3B-EFBC-4529-9252-864B84A5BD2A}"/>
              </a:ext>
            </a:extLst>
          </p:cNvPr>
          <p:cNvSpPr/>
          <p:nvPr/>
        </p:nvSpPr>
        <p:spPr>
          <a:xfrm>
            <a:off x="2522220" y="1249081"/>
            <a:ext cx="335915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1162"/>
              <a:gd name="adj6" fmla="val 6183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YELLOW: </a:t>
            </a:r>
            <a:r>
              <a:rPr lang="en-US" dirty="0">
                <a:solidFill>
                  <a:schemeClr val="tx1"/>
                </a:solidFill>
              </a:rPr>
              <a:t>INCREASED FLOODPLAIN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5C368E40-C123-4DA8-81AA-CC8953246699}"/>
              </a:ext>
            </a:extLst>
          </p:cNvPr>
          <p:cNvSpPr/>
          <p:nvPr/>
        </p:nvSpPr>
        <p:spPr>
          <a:xfrm>
            <a:off x="8865870" y="5369877"/>
            <a:ext cx="204470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2342"/>
              <a:gd name="adj6" fmla="val -32964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INCREASE “ZONE A”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>
            <a:hlinkClick r:id="rId3"/>
            <a:extLst>
              <a:ext uri="{FF2B5EF4-FFF2-40B4-BE49-F238E27FC236}">
                <a16:creationId xmlns:a16="http://schemas.microsoft.com/office/drawing/2014/main" id="{A7ABE52C-804D-40F3-88CA-893F4441D90C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3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4" y="0"/>
            <a:ext cx="10514651" cy="6858000"/>
          </a:xfrm>
          <a:prstGeom prst="rect">
            <a:avLst/>
          </a:prstGeom>
        </p:spPr>
      </p:pic>
      <p:sp>
        <p:nvSpPr>
          <p:cNvPr id="6" name="Oval 5">
            <a:hlinkClick r:id="rId3"/>
            <a:extLst>
              <a:ext uri="{FF2B5EF4-FFF2-40B4-BE49-F238E27FC236}">
                <a16:creationId xmlns:a16="http://schemas.microsoft.com/office/drawing/2014/main" id="{B95B3A80-8BE3-4FF7-A8C4-8BF5A5251B62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70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AF0CF-5C06-44DF-A290-46F1417787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7E4A9-4906-4282-89B5-EA0D417ED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F5EB3-6504-496F-BCFB-A4CC0B9D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558" y="0"/>
            <a:ext cx="10492882" cy="6858000"/>
          </a:xfrm>
          <a:prstGeom prst="rect">
            <a:avLst/>
          </a:prstGeom>
        </p:spPr>
      </p:pic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27C0AA1B-AE4C-4CEC-AEF7-130A49E617BB}"/>
              </a:ext>
            </a:extLst>
          </p:cNvPr>
          <p:cNvSpPr/>
          <p:nvPr/>
        </p:nvSpPr>
        <p:spPr>
          <a:xfrm>
            <a:off x="7868525" y="4999831"/>
            <a:ext cx="3022600" cy="51593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95326"/>
              <a:gd name="adj6" fmla="val -44425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>
                <a:solidFill>
                  <a:schemeClr val="tx1"/>
                </a:solidFill>
              </a:rPr>
              <a:t>PROPOSED FLOODPLAIN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        OVERLAPPING </a:t>
            </a:r>
            <a:r>
              <a:rPr lang="en-US" dirty="0">
                <a:solidFill>
                  <a:schemeClr val="tx1"/>
                </a:solidFill>
              </a:rPr>
              <a:t>WITH OLD</a:t>
            </a:r>
          </a:p>
        </p:txBody>
      </p:sp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15F43A52-B1B5-422F-9978-A1C29A0680C3}"/>
              </a:ext>
            </a:extLst>
          </p:cNvPr>
          <p:cNvSpPr/>
          <p:nvPr/>
        </p:nvSpPr>
        <p:spPr>
          <a:xfrm>
            <a:off x="7187805" y="5821363"/>
            <a:ext cx="3124200" cy="3619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43290"/>
              <a:gd name="adj6" fmla="val -34893"/>
            </a:avLst>
          </a:prstGeom>
          <a:solidFill>
            <a:schemeClr val="bg1"/>
          </a:solidFill>
          <a:ln w="25400">
            <a:solidFill>
              <a:schemeClr val="bg2"/>
            </a:solidFill>
            <a:headEnd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BLUE: </a:t>
            </a:r>
            <a:r>
              <a:rPr lang="en-US" dirty="0">
                <a:solidFill>
                  <a:schemeClr val="tx1"/>
                </a:solidFill>
              </a:rPr>
              <a:t>REDUCED FLOODPLAIN</a:t>
            </a:r>
          </a:p>
        </p:txBody>
      </p:sp>
      <p:sp>
        <p:nvSpPr>
          <p:cNvPr id="8" name="Callout: Bent Line 7">
            <a:extLst>
              <a:ext uri="{FF2B5EF4-FFF2-40B4-BE49-F238E27FC236}">
                <a16:creationId xmlns:a16="http://schemas.microsoft.com/office/drawing/2014/main" id="{2638D643-47B7-4D2B-AC32-BDC45EC440E3}"/>
              </a:ext>
            </a:extLst>
          </p:cNvPr>
          <p:cNvSpPr/>
          <p:nvPr/>
        </p:nvSpPr>
        <p:spPr>
          <a:xfrm>
            <a:off x="4903710" y="1055688"/>
            <a:ext cx="335915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62829"/>
              <a:gd name="adj6" fmla="val -34422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YELLOW: </a:t>
            </a:r>
            <a:r>
              <a:rPr lang="en-US" dirty="0">
                <a:solidFill>
                  <a:schemeClr val="tx1"/>
                </a:solidFill>
              </a:rPr>
              <a:t>INCREASED FLOODPLAIN</a:t>
            </a: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97422239-E847-42B1-A61F-7FB0C07D8EF9}"/>
              </a:ext>
            </a:extLst>
          </p:cNvPr>
          <p:cNvSpPr/>
          <p:nvPr/>
        </p:nvSpPr>
        <p:spPr>
          <a:xfrm>
            <a:off x="4903710" y="319881"/>
            <a:ext cx="2044700" cy="3657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9009"/>
              <a:gd name="adj6" fmla="val -76194"/>
            </a:avLst>
          </a:prstGeom>
          <a:solidFill>
            <a:schemeClr val="bg1"/>
          </a:solidFill>
          <a:ln w="25400">
            <a:solidFill>
              <a:schemeClr val="bg2"/>
            </a:solidFill>
            <a:headEnd type="oval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INCREASE “ZONE A”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>
            <a:hlinkClick r:id="rId3"/>
            <a:extLst>
              <a:ext uri="{FF2B5EF4-FFF2-40B4-BE49-F238E27FC236}">
                <a16:creationId xmlns:a16="http://schemas.microsoft.com/office/drawing/2014/main" id="{6C40A0FE-AEC4-45F6-9642-23B2CA066D55}"/>
              </a:ext>
            </a:extLst>
          </p:cNvPr>
          <p:cNvSpPr/>
          <p:nvPr/>
        </p:nvSpPr>
        <p:spPr>
          <a:xfrm>
            <a:off x="336550" y="209550"/>
            <a:ext cx="95250" cy="10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68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84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Stango</dc:creator>
  <cp:lastModifiedBy>Emily Oparowski</cp:lastModifiedBy>
  <cp:revision>6</cp:revision>
  <dcterms:created xsi:type="dcterms:W3CDTF">2023-06-07T15:21:33Z</dcterms:created>
  <dcterms:modified xsi:type="dcterms:W3CDTF">2023-09-06T16:36:13Z</dcterms:modified>
</cp:coreProperties>
</file>