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0"/>
  </p:notesMasterIdLst>
  <p:sldIdLst>
    <p:sldId id="298" r:id="rId2"/>
    <p:sldId id="258" r:id="rId3"/>
    <p:sldId id="332" r:id="rId4"/>
    <p:sldId id="346" r:id="rId5"/>
    <p:sldId id="331" r:id="rId6"/>
    <p:sldId id="335" r:id="rId7"/>
    <p:sldId id="336" r:id="rId8"/>
    <p:sldId id="337" r:id="rId9"/>
    <p:sldId id="341" r:id="rId10"/>
    <p:sldId id="342" r:id="rId11"/>
    <p:sldId id="343" r:id="rId12"/>
    <p:sldId id="344" r:id="rId13"/>
    <p:sldId id="347" r:id="rId14"/>
    <p:sldId id="334" r:id="rId15"/>
    <p:sldId id="339" r:id="rId16"/>
    <p:sldId id="340" r:id="rId17"/>
    <p:sldId id="333" r:id="rId18"/>
    <p:sldId id="256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15202A74-163D-4B71-BBA8-E2FCD164262F}">
          <p14:sldIdLst>
            <p14:sldId id="298"/>
            <p14:sldId id="258"/>
            <p14:sldId id="332"/>
            <p14:sldId id="346"/>
            <p14:sldId id="331"/>
            <p14:sldId id="335"/>
            <p14:sldId id="336"/>
            <p14:sldId id="337"/>
            <p14:sldId id="341"/>
            <p14:sldId id="342"/>
            <p14:sldId id="343"/>
            <p14:sldId id="344"/>
            <p14:sldId id="347"/>
            <p14:sldId id="334"/>
            <p14:sldId id="339"/>
            <p14:sldId id="340"/>
            <p14:sldId id="333"/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kas Bishnoi" initials="VB" lastIdx="1" clrIdx="0">
    <p:extLst>
      <p:ext uri="{19B8F6BF-5375-455C-9EA6-DF929625EA0E}">
        <p15:presenceInfo xmlns:p15="http://schemas.microsoft.com/office/powerpoint/2012/main" userId="S::vbishnoi@aiengineers.com::84260a58-46ec-48fb-9a3b-f1c178ef6b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BFFD"/>
    <a:srgbClr val="6CDC70"/>
    <a:srgbClr val="9E7EFD"/>
    <a:srgbClr val="D9D9D9"/>
    <a:srgbClr val="F15A22"/>
    <a:srgbClr val="F7F7F7"/>
    <a:srgbClr val="F15A40"/>
    <a:srgbClr val="FEFEFE"/>
    <a:srgbClr val="E9E9E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865" autoAdjust="0"/>
  </p:normalViewPr>
  <p:slideViewPr>
    <p:cSldViewPr snapToGrid="0">
      <p:cViewPr varScale="1">
        <p:scale>
          <a:sx n="106" d="100"/>
          <a:sy n="106" d="100"/>
        </p:scale>
        <p:origin x="8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96"/>
    </p:cViewPr>
  </p:sorterViewPr>
  <p:notesViewPr>
    <p:cSldViewPr snapToGrid="0">
      <p:cViewPr varScale="1">
        <p:scale>
          <a:sx n="65" d="100"/>
          <a:sy n="65" d="100"/>
        </p:scale>
        <p:origin x="2796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75AAE-0936-40B9-ACF9-A981EEF95D23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B1F30-39B2-4CE2-8EF3-91F317956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4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6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80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89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5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3802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34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184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1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07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37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484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288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92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23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3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66ED7-631A-46AF-B451-227D0A8685A0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83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40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840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0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42394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36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59956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304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368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812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478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5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8428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307786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19100"/>
            <a:ext cx="10437812" cy="895350"/>
          </a:xfrm>
          <a:prstGeom prst="rect">
            <a:avLst/>
          </a:prstGeom>
          <a:solidFill>
            <a:srgbClr val="F15A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419100"/>
            <a:ext cx="1602997" cy="895350"/>
          </a:xfrm>
          <a:prstGeom prst="rect">
            <a:avLst/>
          </a:prstGeom>
          <a:solidFill>
            <a:srgbClr val="2140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562728"/>
            <a:ext cx="9613861" cy="62789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629592"/>
            <a:ext cx="9613861" cy="430659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562728"/>
            <a:ext cx="1154151" cy="62789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02FAE5-951E-46F3-AB64-11EF4980C1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7812" y="6315673"/>
            <a:ext cx="1173343" cy="3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99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with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your Photo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3"/>
            <a:ext cx="8991600" cy="1261295"/>
          </a:xfrm>
          <a:solidFill>
            <a:schemeClr val="bg1"/>
          </a:solidFill>
        </p:spPr>
        <p:txBody>
          <a:bodyPr vert="horz" lIns="180000" tIns="180000" rIns="252000" bIns="180000" rtlCol="0" anchor="t">
            <a:noAutofit/>
          </a:bodyPr>
          <a:lstStyle>
            <a:lvl1pPr algn="r">
              <a:defRPr lang="en-ZA" sz="6000" b="1" spc="-300" dirty="0"/>
            </a:lvl1pPr>
          </a:lstStyle>
          <a:p>
            <a:pPr lvl="0" algn="r"/>
            <a:r>
              <a:rPr lang="en-US" noProof="0" dirty="0"/>
              <a:t>Click to edit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4061039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66700" lvl="0" indent="-266700" algn="ctr"/>
            <a:r>
              <a:rPr lang="en-US" noProof="0" dirty="0"/>
              <a:t>Click to edit Master subtitle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 userDrawn="1"/>
        </p:nvSpPr>
        <p:spPr>
          <a:xfrm>
            <a:off x="9780103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 userDrawn="1"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 userDrawn="1"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 userDrawn="1"/>
        </p:nvSpPr>
        <p:spPr>
          <a:xfrm>
            <a:off x="9780588" y="2698612"/>
            <a:ext cx="2411412" cy="114824"/>
          </a:xfrm>
          <a:prstGeom prst="rect">
            <a:avLst/>
          </a:prstGeom>
          <a:solidFill>
            <a:srgbClr val="A7D5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77947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3743713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5" descr="L:\RFP's\RFP 1775 - VDOT - Limited Services Term Contract for Performing Safety Inspections of Highway Structures &amp; Bridges, NOVA\Shortlisting Interview\Copy of vdot logo.png">
            <a:extLst>
              <a:ext uri="{FF2B5EF4-FFF2-40B4-BE49-F238E27FC236}">
                <a16:creationId xmlns:a16="http://schemas.microsoft.com/office/drawing/2014/main" id="{A4B66A9E-28C8-44FA-9DF9-359F67A8E3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3230" y="6301312"/>
            <a:ext cx="1111284" cy="343603"/>
          </a:xfrm>
          <a:prstGeom prst="rect">
            <a:avLst/>
          </a:prstGeom>
          <a:noFill/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B302FAE5-951E-46F3-AB64-11EF4980C1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7812" y="6315673"/>
            <a:ext cx="1173343" cy="37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26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82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10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27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3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56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1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7/13/2022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28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88" r:id="rId3"/>
    <p:sldLayoutId id="2147483690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DBD87452-FC4F-4BDC-ADC8-4CB118A2A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4BF5510-F7D5-4319-BB4C-0AE630F6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8A4D1F0-9B28-473F-91C9-F6B4A1A40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019A71C9-AAD8-428A-8652-55BF6871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501DDCC-A2F8-4180-A0A2-DD6376810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BE965EB-3731-462C-9064-85D4A6D6B0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32" r="32"/>
          <a:stretch/>
        </p:blipFill>
        <p:spPr>
          <a:xfrm>
            <a:off x="-3177" y="9"/>
            <a:ext cx="12192000" cy="6857991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7812CAFD-685E-41B9-88E6-2203CD3DE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41" y="4402667"/>
            <a:ext cx="8728959" cy="94024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600" spc="-100" dirty="0"/>
              <a:t>Installation of Sidewalks at Shrub Road</a:t>
            </a:r>
            <a:br>
              <a:rPr lang="en-US" sz="2600" spc="-100" dirty="0"/>
            </a:br>
            <a:r>
              <a:rPr lang="en-US" sz="2600" spc="-100" dirty="0"/>
              <a:t>Public Information Meeting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41" y="5342302"/>
            <a:ext cx="8728959" cy="40656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dirty="0">
                <a:effectLst/>
              </a:rPr>
              <a:t>July 14, 2022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875FC1D-C84E-48CA-926A-50980CC69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761F5CB-8E2A-4012-A573-C0061CFA9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0292B8A-FF7F-4838-AA00-55AECF9D1C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312A3-F1AE-4170-8593-C3DF552D26D0}"/>
              </a:ext>
            </a:extLst>
          </p:cNvPr>
          <p:cNvSpPr/>
          <p:nvPr/>
        </p:nvSpPr>
        <p:spPr>
          <a:xfrm>
            <a:off x="9111715" y="4249541"/>
            <a:ext cx="3077108" cy="16603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943DF733-8E7C-4C76-B99E-B0AF9421DB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62137" y="4651646"/>
            <a:ext cx="2176263" cy="69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8C7B6-07EF-4806-FA0D-F8EFB25CD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648" y="1472310"/>
            <a:ext cx="9533534" cy="518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0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FCBD90-03C5-DEC8-94F7-A10EEEEB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56" y="1432355"/>
            <a:ext cx="10303714" cy="483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91B25-624F-C278-CAD6-C0BE5C842E99}"/>
              </a:ext>
            </a:extLst>
          </p:cNvPr>
          <p:cNvSpPr/>
          <p:nvPr/>
        </p:nvSpPr>
        <p:spPr>
          <a:xfrm>
            <a:off x="10396728" y="1416938"/>
            <a:ext cx="1417320" cy="457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2C9FF0-7967-37C9-7BDC-F9A95D03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88" y="1416938"/>
            <a:ext cx="108204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28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791B25-624F-C278-CAD6-C0BE5C842E99}"/>
              </a:ext>
            </a:extLst>
          </p:cNvPr>
          <p:cNvSpPr/>
          <p:nvPr/>
        </p:nvSpPr>
        <p:spPr>
          <a:xfrm>
            <a:off x="10396728" y="1416938"/>
            <a:ext cx="1417320" cy="457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FF1731-444D-E0B9-6A41-37E2C0E54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53" y="1360354"/>
            <a:ext cx="9916230" cy="52413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F889716-A0C1-340F-C282-BD51A49D5A63}"/>
              </a:ext>
            </a:extLst>
          </p:cNvPr>
          <p:cNvSpPr/>
          <p:nvPr/>
        </p:nvSpPr>
        <p:spPr>
          <a:xfrm>
            <a:off x="7623018" y="5694630"/>
            <a:ext cx="2671164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98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Pedestrian Bridge – General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53B4D7-FD48-2B58-8B96-B4FC59EA8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321" y="1546591"/>
            <a:ext cx="9255000" cy="507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2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Pedestrian Bridge – Elevation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250D2-6AF1-2CF9-F3FA-32FF11548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89" y="1663346"/>
            <a:ext cx="10992231" cy="44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Pedestrian Bridge – Sample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5CBE8-D797-71BC-EE49-F4EFE55F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325" y="1539621"/>
            <a:ext cx="74771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5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Retaining Walls – Versa Block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FBD6D-5D3A-7705-7C24-B3690E40E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23" y="1471300"/>
            <a:ext cx="6959457" cy="237515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0EFCA3-C201-EFC2-272A-EB96A1623CD6}"/>
              </a:ext>
            </a:extLst>
          </p:cNvPr>
          <p:cNvSpPr/>
          <p:nvPr/>
        </p:nvSpPr>
        <p:spPr>
          <a:xfrm>
            <a:off x="3576208" y="2190939"/>
            <a:ext cx="3639403" cy="1655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66154B-2731-A55C-6DA9-B7CD8CF7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382" y="2457501"/>
            <a:ext cx="6559296" cy="3554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A38A81-AA54-FECD-26DA-3CA386A7C2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2" y="3985137"/>
            <a:ext cx="4272060" cy="224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819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60">
            <a:extLst>
              <a:ext uri="{FF2B5EF4-FFF2-40B4-BE49-F238E27FC236}">
                <a16:creationId xmlns:a16="http://schemas.microsoft.com/office/drawing/2014/main" id="{DBD87452-FC4F-4BDC-ADC8-4CB118A2A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6" name="Picture 62">
            <a:extLst>
              <a:ext uri="{FF2B5EF4-FFF2-40B4-BE49-F238E27FC236}">
                <a16:creationId xmlns:a16="http://schemas.microsoft.com/office/drawing/2014/main" id="{04BF5510-F7D5-4319-BB4C-0AE630F6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77" name="Picture 64">
            <a:extLst>
              <a:ext uri="{FF2B5EF4-FFF2-40B4-BE49-F238E27FC236}">
                <a16:creationId xmlns:a16="http://schemas.microsoft.com/office/drawing/2014/main" id="{48A4D1F0-9B28-473F-91C9-F6B4A1A40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78" name="Rectangle 66">
            <a:extLst>
              <a:ext uri="{FF2B5EF4-FFF2-40B4-BE49-F238E27FC236}">
                <a16:creationId xmlns:a16="http://schemas.microsoft.com/office/drawing/2014/main" id="{019A71C9-AAD8-428A-8652-55BF6871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68">
            <a:extLst>
              <a:ext uri="{FF2B5EF4-FFF2-40B4-BE49-F238E27FC236}">
                <a16:creationId xmlns:a16="http://schemas.microsoft.com/office/drawing/2014/main" id="{6501DDCC-A2F8-4180-A0A2-DD6376810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D077D551-EBAE-4545-B3EE-461B3BD13B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25003" r="25003"/>
          <a:stretch/>
        </p:blipFill>
        <p:spPr>
          <a:xfrm>
            <a:off x="6093556" y="10"/>
            <a:ext cx="6095267" cy="685799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0" name="Picture 70">
            <a:extLst>
              <a:ext uri="{FF2B5EF4-FFF2-40B4-BE49-F238E27FC236}">
                <a16:creationId xmlns:a16="http://schemas.microsoft.com/office/drawing/2014/main" id="{8E21052C-1A31-44AF-8B72-AE3A24A4D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688333"/>
            <a:ext cx="6400800" cy="185701"/>
          </a:xfrm>
          <a:prstGeom prst="rect">
            <a:avLst/>
          </a:prstGeom>
        </p:spPr>
      </p:pic>
      <p:sp>
        <p:nvSpPr>
          <p:cNvPr id="81" name="Rectangle 72">
            <a:extLst>
              <a:ext uri="{FF2B5EF4-FFF2-40B4-BE49-F238E27FC236}">
                <a16:creationId xmlns:a16="http://schemas.microsoft.com/office/drawing/2014/main" id="{FEFF113E-9131-4EEB-8249-CBE6E831C3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162908"/>
            <a:ext cx="6411743" cy="253218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0322" y="2403231"/>
            <a:ext cx="5192940" cy="2133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711842"/>
            <a:ext cx="9613861" cy="422434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Installation of approximately 5,200 feet of 5’ Concrete Sidewalk along North Side of Shrub Road and East Side of Jerome Avenue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Prefabricated Pedestrian Bridge at Freeman Hill Brook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/>
              </a:rPr>
              <a:t>42’ – 6” Span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/>
              </a:rPr>
              <a:t>10’ Width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/>
              </a:rPr>
              <a:t>Precast Concrete Stub Abutments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Modular Retaining Walls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21409A"/>
                </a:solidFill>
                <a:effectLst/>
              </a:rPr>
              <a:t>Driveway Reconstructions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dirty="0">
                <a:effectLst/>
              </a:rPr>
              <a:t>Provide positive drainage</a:t>
            </a:r>
          </a:p>
        </p:txBody>
      </p:sp>
    </p:spTree>
    <p:extLst>
      <p:ext uri="{BB962C8B-B14F-4D97-AF65-F5344CB8AC3E}">
        <p14:creationId xmlns:p14="http://schemas.microsoft.com/office/powerpoint/2010/main" val="277256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Typical Section Along Shrub Road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9D136-652E-0FFB-8D97-080146C17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87" y="1580362"/>
            <a:ext cx="9810750" cy="44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71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Typical Section at Driveway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DCB026-A6C7-9088-572B-F1469E940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14" y="1582758"/>
            <a:ext cx="11205972" cy="419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70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137A5C-6213-1E86-5C60-E4DABEE3E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22"/>
          <a:stretch/>
        </p:blipFill>
        <p:spPr>
          <a:xfrm>
            <a:off x="680321" y="1387183"/>
            <a:ext cx="9405239" cy="52761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928BF9-CE9B-2C02-2877-5AEDBB84B0DA}"/>
              </a:ext>
            </a:extLst>
          </p:cNvPr>
          <p:cNvSpPr/>
          <p:nvPr/>
        </p:nvSpPr>
        <p:spPr>
          <a:xfrm>
            <a:off x="7125077" y="5549774"/>
            <a:ext cx="2960483" cy="1113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1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– 2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F7227A-1671-92BA-4E43-7EFAC065B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57" y="1523859"/>
            <a:ext cx="9865259" cy="5128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ED3549-D662-491C-D8DF-4346F36449A8}"/>
              </a:ext>
            </a:extLst>
          </p:cNvPr>
          <p:cNvSpPr/>
          <p:nvPr/>
        </p:nvSpPr>
        <p:spPr>
          <a:xfrm>
            <a:off x="8329188" y="1448554"/>
            <a:ext cx="1874067" cy="1176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00A699-E093-971B-6BE9-D2233B369D88}"/>
              </a:ext>
            </a:extLst>
          </p:cNvPr>
          <p:cNvSpPr/>
          <p:nvPr/>
        </p:nvSpPr>
        <p:spPr>
          <a:xfrm>
            <a:off x="9071572" y="1523859"/>
            <a:ext cx="1131683" cy="44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82959B-8FAF-69B1-22B3-1046FF219DFB}"/>
              </a:ext>
            </a:extLst>
          </p:cNvPr>
          <p:cNvSpPr/>
          <p:nvPr/>
        </p:nvSpPr>
        <p:spPr>
          <a:xfrm>
            <a:off x="7478162" y="5857592"/>
            <a:ext cx="2667754" cy="794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738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A70B97-479C-AAF7-563B-B140FD537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489972"/>
            <a:ext cx="9945814" cy="506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14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6F0DF-1758-56EC-9160-9B27F74E2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53" y="1430447"/>
            <a:ext cx="10562133" cy="48648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4D48CC-23B4-86BB-74FC-39D239375221}"/>
              </a:ext>
            </a:extLst>
          </p:cNvPr>
          <p:cNvSpPr/>
          <p:nvPr/>
        </p:nvSpPr>
        <p:spPr>
          <a:xfrm>
            <a:off x="7822194" y="5649362"/>
            <a:ext cx="2906162" cy="6459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30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Sidewalk Plan - 5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4436B4-2724-692D-CF09-DCD9599B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77" b="1731"/>
          <a:stretch/>
        </p:blipFill>
        <p:spPr>
          <a:xfrm>
            <a:off x="526413" y="1421393"/>
            <a:ext cx="8916351" cy="53143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915793-318F-6B48-A436-1AFB78EF344E}"/>
              </a:ext>
            </a:extLst>
          </p:cNvPr>
          <p:cNvSpPr/>
          <p:nvPr/>
        </p:nvSpPr>
        <p:spPr>
          <a:xfrm>
            <a:off x="6744832" y="5767057"/>
            <a:ext cx="2589291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25969"/>
      </p:ext>
    </p:extLst>
  </p:cSld>
  <p:clrMapOvr>
    <a:masterClrMapping/>
  </p:clrMapOvr>
</p:sld>
</file>

<file path=ppt/theme/theme1.xml><?xml version="1.0" encoding="utf-8"?>
<a:theme xmlns:a="http://schemas.openxmlformats.org/drawingml/2006/main" name="1_Berl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147</Words>
  <Application>Microsoft Office PowerPoint</Application>
  <PresentationFormat>Widescreen</PresentationFormat>
  <Paragraphs>44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Wingdings</vt:lpstr>
      <vt:lpstr>1_Berlin</vt:lpstr>
      <vt:lpstr>Installation of Sidewalks at Shrub Road Public Information Meeting  </vt:lpstr>
      <vt:lpstr>Project Overview</vt:lpstr>
      <vt:lpstr>Typical Section Along Shrub Road</vt:lpstr>
      <vt:lpstr>Typical Section at Driveway</vt:lpstr>
      <vt:lpstr>Sidewalk Plan-1</vt:lpstr>
      <vt:lpstr>Sidewalk Plan – 2 </vt:lpstr>
      <vt:lpstr>Sidewalk Plan - 3</vt:lpstr>
      <vt:lpstr>Sidewalk Plan - 4</vt:lpstr>
      <vt:lpstr>Sidewalk Plan - 5</vt:lpstr>
      <vt:lpstr>Sidewalk Plan - 6</vt:lpstr>
      <vt:lpstr>Sidewalk Plan - 7</vt:lpstr>
      <vt:lpstr>Sidewalk Plan - 8</vt:lpstr>
      <vt:lpstr>Sidewalk Plan - 9</vt:lpstr>
      <vt:lpstr>Pedestrian Bridge – General Plan</vt:lpstr>
      <vt:lpstr>Pedestrian Bridge – Elevation</vt:lpstr>
      <vt:lpstr>Pedestrian Bridge – Sample </vt:lpstr>
      <vt:lpstr>Retaining Walls – Versa Block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VDOT Statewide Safety Inspection of Highway Structures &amp; Bridges and Support Structures for Traffic Control Devices</dc:title>
  <dc:creator>Vikas Bishnoi</dc:creator>
  <cp:lastModifiedBy>Matthew Robillard, PE</cp:lastModifiedBy>
  <cp:revision>50</cp:revision>
  <cp:lastPrinted>2020-08-31T19:38:40Z</cp:lastPrinted>
  <dcterms:created xsi:type="dcterms:W3CDTF">2020-08-31T18:25:16Z</dcterms:created>
  <dcterms:modified xsi:type="dcterms:W3CDTF">2022-07-13T23:49:37Z</dcterms:modified>
</cp:coreProperties>
</file>