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4"/>
  </p:sldMasterIdLst>
  <p:notesMasterIdLst>
    <p:notesMasterId r:id="rId38"/>
  </p:notesMasterIdLst>
  <p:sldIdLst>
    <p:sldId id="257" r:id="rId5"/>
    <p:sldId id="258" r:id="rId6"/>
    <p:sldId id="362" r:id="rId7"/>
    <p:sldId id="326" r:id="rId8"/>
    <p:sldId id="341" r:id="rId9"/>
    <p:sldId id="330" r:id="rId10"/>
    <p:sldId id="364" r:id="rId11"/>
    <p:sldId id="365" r:id="rId12"/>
    <p:sldId id="363" r:id="rId13"/>
    <p:sldId id="334" r:id="rId14"/>
    <p:sldId id="342" r:id="rId15"/>
    <p:sldId id="343" r:id="rId16"/>
    <p:sldId id="361" r:id="rId17"/>
    <p:sldId id="344" r:id="rId18"/>
    <p:sldId id="345" r:id="rId19"/>
    <p:sldId id="346" r:id="rId20"/>
    <p:sldId id="347" r:id="rId21"/>
    <p:sldId id="329" r:id="rId22"/>
    <p:sldId id="333" r:id="rId23"/>
    <p:sldId id="354" r:id="rId24"/>
    <p:sldId id="355" r:id="rId25"/>
    <p:sldId id="356" r:id="rId26"/>
    <p:sldId id="357" r:id="rId27"/>
    <p:sldId id="360" r:id="rId28"/>
    <p:sldId id="359" r:id="rId29"/>
    <p:sldId id="351" r:id="rId30"/>
    <p:sldId id="352" r:id="rId31"/>
    <p:sldId id="353" r:id="rId32"/>
    <p:sldId id="327" r:id="rId33"/>
    <p:sldId id="328" r:id="rId34"/>
    <p:sldId id="348" r:id="rId35"/>
    <p:sldId id="349" r:id="rId36"/>
    <p:sldId id="350" r:id="rId3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15202A74-163D-4B71-BBA8-E2FCD164262F}">
          <p14:sldIdLst>
            <p14:sldId id="257"/>
            <p14:sldId id="258"/>
            <p14:sldId id="362"/>
            <p14:sldId id="326"/>
            <p14:sldId id="341"/>
            <p14:sldId id="330"/>
            <p14:sldId id="364"/>
            <p14:sldId id="365"/>
            <p14:sldId id="363"/>
            <p14:sldId id="334"/>
            <p14:sldId id="342"/>
            <p14:sldId id="343"/>
            <p14:sldId id="361"/>
            <p14:sldId id="344"/>
            <p14:sldId id="345"/>
            <p14:sldId id="346"/>
            <p14:sldId id="347"/>
            <p14:sldId id="329"/>
            <p14:sldId id="333"/>
            <p14:sldId id="354"/>
            <p14:sldId id="355"/>
            <p14:sldId id="356"/>
            <p14:sldId id="357"/>
            <p14:sldId id="360"/>
            <p14:sldId id="359"/>
            <p14:sldId id="351"/>
            <p14:sldId id="352"/>
            <p14:sldId id="353"/>
            <p14:sldId id="327"/>
            <p14:sldId id="328"/>
            <p14:sldId id="348"/>
            <p14:sldId id="349"/>
            <p14:sldId id="35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kas Bishnoi" initials="VB" lastIdx="1" clrIdx="0">
    <p:extLst>
      <p:ext uri="{19B8F6BF-5375-455C-9EA6-DF929625EA0E}">
        <p15:presenceInfo xmlns:p15="http://schemas.microsoft.com/office/powerpoint/2012/main" userId="S::vbishnoi@aiengineers.com::84260a58-46ec-48fb-9a3b-f1c178ef6b9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09A"/>
    <a:srgbClr val="F15A40"/>
    <a:srgbClr val="7FBFFD"/>
    <a:srgbClr val="6CDC70"/>
    <a:srgbClr val="9E7EFD"/>
    <a:srgbClr val="D9D9D9"/>
    <a:srgbClr val="F15A22"/>
    <a:srgbClr val="F7F7F7"/>
    <a:srgbClr val="FEFEFE"/>
    <a:srgbClr val="E9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79" autoAdjust="0"/>
    <p:restoredTop sz="95118" autoAdjust="0"/>
  </p:normalViewPr>
  <p:slideViewPr>
    <p:cSldViewPr snapToGrid="0">
      <p:cViewPr varScale="1">
        <p:scale>
          <a:sx n="67" d="100"/>
          <a:sy n="67" d="100"/>
        </p:scale>
        <p:origin x="4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3198"/>
    </p:cViewPr>
  </p:sorterViewPr>
  <p:notesViewPr>
    <p:cSldViewPr snapToGrid="0">
      <p:cViewPr varScale="1">
        <p:scale>
          <a:sx n="65" d="100"/>
          <a:sy n="65" d="100"/>
        </p:scale>
        <p:origin x="279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 Jarboe" userId="a6a0699a-56e4-4867-a285-e1fd42fd50c0" providerId="ADAL" clId="{9400D0A3-BB00-480E-A57B-0757DE6B2E52}"/>
    <pc:docChg chg="modSld">
      <pc:chgData name="Erik Jarboe" userId="a6a0699a-56e4-4867-a285-e1fd42fd50c0" providerId="ADAL" clId="{9400D0A3-BB00-480E-A57B-0757DE6B2E52}" dt="2021-09-16T13:40:50.747" v="156" actId="20577"/>
      <pc:docMkLst>
        <pc:docMk/>
      </pc:docMkLst>
      <pc:sldChg chg="modSp mod">
        <pc:chgData name="Erik Jarboe" userId="a6a0699a-56e4-4867-a285-e1fd42fd50c0" providerId="ADAL" clId="{9400D0A3-BB00-480E-A57B-0757DE6B2E52}" dt="2021-09-16T13:40:50.747" v="156" actId="20577"/>
        <pc:sldMkLst>
          <pc:docMk/>
          <pc:sldMk cId="1708325694" sldId="328"/>
        </pc:sldMkLst>
        <pc:spChg chg="mod">
          <ac:chgData name="Erik Jarboe" userId="a6a0699a-56e4-4867-a285-e1fd42fd50c0" providerId="ADAL" clId="{9400D0A3-BB00-480E-A57B-0757DE6B2E52}" dt="2021-09-16T13:40:50.747" v="156" actId="20577"/>
          <ac:spMkLst>
            <pc:docMk/>
            <pc:sldMk cId="1708325694" sldId="328"/>
            <ac:spMk id="3" creationId="{7029AC84-9516-4DF6-AACC-B158DA4AC0B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3775AAE-0936-40B9-ACF9-A981EEF95D23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37B1F30-39B2-4CE2-8EF3-91F317956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42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854613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48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31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87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500796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35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61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7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94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78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63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16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33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7576549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897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36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372827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7897636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043341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503396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290824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282139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07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69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73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08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rgbClr val="F1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rgbClr val="214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40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40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701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239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69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9956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304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68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1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47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95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8428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307786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419100"/>
            <a:ext cx="10437812" cy="895350"/>
          </a:xfrm>
          <a:prstGeom prst="rect">
            <a:avLst/>
          </a:prstGeom>
          <a:solidFill>
            <a:srgbClr val="F1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419100"/>
            <a:ext cx="1602997" cy="895350"/>
          </a:xfrm>
          <a:prstGeom prst="rect">
            <a:avLst/>
          </a:prstGeom>
          <a:solidFill>
            <a:srgbClr val="214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562728"/>
            <a:ext cx="9613861" cy="627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1629592"/>
            <a:ext cx="9613861" cy="430659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562728"/>
            <a:ext cx="1154151" cy="62789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302FAE5-951E-46F3-AB64-11EF4980C1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812" y="6324299"/>
            <a:ext cx="1173343" cy="37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99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 dirty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solidFill>
            <a:srgbClr val="A7D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7794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0CEBB2-125F-4125-97D9-10CC14B418C4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4391" y="6287753"/>
            <a:ext cx="1115060" cy="35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City Seal">
            <a:extLst>
              <a:ext uri="{FF2B5EF4-FFF2-40B4-BE49-F238E27FC236}">
                <a16:creationId xmlns:a16="http://schemas.microsoft.com/office/drawing/2014/main" id="{8AF2F47C-FC46-42BA-8A67-9FE0C4E769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9229" y="167499"/>
            <a:ext cx="590222" cy="58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143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DEFFAF53-6566-49EC-982D-25FF271B35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812" y="6324299"/>
            <a:ext cx="1173343" cy="372371"/>
          </a:xfrm>
          <a:prstGeom prst="rect">
            <a:avLst/>
          </a:prstGeom>
        </p:spPr>
      </p:pic>
      <p:pic>
        <p:nvPicPr>
          <p:cNvPr id="14" name="Picture 2" descr="Click to Home ">
            <a:extLst>
              <a:ext uri="{FF2B5EF4-FFF2-40B4-BE49-F238E27FC236}">
                <a16:creationId xmlns:a16="http://schemas.microsoft.com/office/drawing/2014/main" id="{F59B61E4-9ED4-4240-8632-B51236684D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221" y="6172471"/>
            <a:ext cx="524199" cy="5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626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827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 userDrawn="1"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910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2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23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95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14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8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88" r:id="rId3"/>
    <p:sldLayoutId id="2147483690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91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Reconstruction of Wolcott Street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Public Informational Meeting</a:t>
            </a:r>
          </a:p>
          <a:p>
            <a:r>
              <a:rPr lang="en-US" sz="2800" b="1" dirty="0"/>
              <a:t>September 15, 2021</a:t>
            </a:r>
          </a:p>
        </p:txBody>
      </p:sp>
    </p:spTree>
    <p:extLst>
      <p:ext uri="{BB962C8B-B14F-4D97-AF65-F5344CB8AC3E}">
        <p14:creationId xmlns:p14="http://schemas.microsoft.com/office/powerpoint/2010/main" val="3289291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Purpose &amp; Need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AC84-9516-4DF6-AACC-B158DA4A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638736"/>
            <a:ext cx="7916924" cy="43065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Improve Safety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Reconstruct failed pavement structure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Upgrade Roadway Drainage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Construct Sidewalk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Rehabilitate existing culvert</a:t>
            </a:r>
            <a:endParaRPr lang="en-US" b="1" dirty="0">
              <a:solidFill>
                <a:srgbClr val="F15A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483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Purpose &amp; Need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AC84-9516-4DF6-AACC-B158DA4A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638736"/>
            <a:ext cx="7916924" cy="43065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Improve Safety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14 Reported Crashes from March 2018 – March 2021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2 Resulted in Personal Injury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1 Resulted in a Fatality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F15A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363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5B359-BCF1-4AE1-A09B-3917954B0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3A293656-2F12-443B-B3D0-88FB2ABA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868"/>
            <a:ext cx="12192000" cy="652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17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Purpose &amp; Need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AC84-9516-4DF6-AACC-B158DA4A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638736"/>
            <a:ext cx="7916924" cy="43065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Improve Safety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Substandard Horizontal Curves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Substandard Sight Distance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F15A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6AF40-3F2E-4DEC-B1CC-58A9399E0B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79" t="4293" r="6748" b="11671"/>
          <a:stretch/>
        </p:blipFill>
        <p:spPr>
          <a:xfrm>
            <a:off x="5120891" y="1638736"/>
            <a:ext cx="6952707" cy="4136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F318BF81-9BC7-4F54-855E-550E28A77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00564"/>
            <a:ext cx="6659421" cy="3557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8114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Purpose &amp; Need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AC84-9516-4DF6-AACC-B158DA4A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1638736"/>
            <a:ext cx="6147747" cy="43065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Reconstruct Failed Pavement Structure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Wheel Path Failure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Transverse Cracking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Longitudinal Cracking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Alligator Cracking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Saturated Subbase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F15A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picture containing outdoor, road, ground, street&#10;&#10;Description automatically generated">
            <a:extLst>
              <a:ext uri="{FF2B5EF4-FFF2-40B4-BE49-F238E27FC236}">
                <a16:creationId xmlns:a16="http://schemas.microsoft.com/office/drawing/2014/main" id="{61590321-973E-469A-BC5E-55C477498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182" y="1320381"/>
            <a:ext cx="5492817" cy="305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road with houses along it&#10;&#10;Description automatically generated with low confidence">
            <a:extLst>
              <a:ext uri="{FF2B5EF4-FFF2-40B4-BE49-F238E27FC236}">
                <a16:creationId xmlns:a16="http://schemas.microsoft.com/office/drawing/2014/main" id="{42FC58E1-B516-4BEF-947D-F123276E3D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05" t="35808" b="9546"/>
          <a:stretch/>
        </p:blipFill>
        <p:spPr>
          <a:xfrm>
            <a:off x="0" y="4774167"/>
            <a:ext cx="4687503" cy="208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road with bushes along it&#10;&#10;Description automatically generated with low confidence">
            <a:extLst>
              <a:ext uri="{FF2B5EF4-FFF2-40B4-BE49-F238E27FC236}">
                <a16:creationId xmlns:a16="http://schemas.microsoft.com/office/drawing/2014/main" id="{39DA5BB5-3A2C-435A-8C92-ABEF79A893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940" t="32173" b="20924"/>
          <a:stretch/>
        </p:blipFill>
        <p:spPr>
          <a:xfrm>
            <a:off x="3822470" y="4047766"/>
            <a:ext cx="3329562" cy="205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59EFBC20-CECD-4B01-AABD-BD85DE0114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1729" r="14162"/>
          <a:stretch/>
        </p:blipFill>
        <p:spPr>
          <a:xfrm>
            <a:off x="6828068" y="4127024"/>
            <a:ext cx="5363932" cy="2730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8926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Purpose &amp; Need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AC84-9516-4DF6-AACC-B158DA4A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638736"/>
            <a:ext cx="7916924" cy="43065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Upgrade Roadway Drainage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Groundwater issues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Poor surface water collection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Scour at existing outlet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F15A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picture containing ground, outdoor, grass&#10;&#10;Description automatically generated">
            <a:extLst>
              <a:ext uri="{FF2B5EF4-FFF2-40B4-BE49-F238E27FC236}">
                <a16:creationId xmlns:a16="http://schemas.microsoft.com/office/drawing/2014/main" id="{A4BB6363-5176-4D79-BB41-29C421C9F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021" y="1333144"/>
            <a:ext cx="7088979" cy="3987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tree, outdoor, road, way&#10;&#10;Description automatically generated">
            <a:extLst>
              <a:ext uri="{FF2B5EF4-FFF2-40B4-BE49-F238E27FC236}">
                <a16:creationId xmlns:a16="http://schemas.microsoft.com/office/drawing/2014/main" id="{2744E169-4A18-4EF5-8C88-A8C1E8AAFC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48" t="28632" r="32106" b="32917"/>
          <a:stretch/>
        </p:blipFill>
        <p:spPr>
          <a:xfrm>
            <a:off x="0" y="4307807"/>
            <a:ext cx="6394248" cy="2636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741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513773EB-3C8A-4DF3-9BE6-156D19368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80763"/>
            <a:ext cx="5645574" cy="3015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Purpose &amp; Need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AC84-9516-4DF6-AACC-B158DA4A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638737"/>
            <a:ext cx="3631620" cy="122191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Construct Sidewalk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Poor pedestrian safety</a:t>
            </a:r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C108ABCB-F537-467F-9B36-3FAA780BCC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35" t="14180" r="17203" b="1868"/>
          <a:stretch/>
        </p:blipFill>
        <p:spPr>
          <a:xfrm>
            <a:off x="5310023" y="2919370"/>
            <a:ext cx="6881977" cy="3938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FC7E73-BB60-4AF0-94B7-54A4D8284345}"/>
              </a:ext>
            </a:extLst>
          </p:cNvPr>
          <p:cNvSpPr txBox="1">
            <a:spLocks/>
          </p:cNvSpPr>
          <p:nvPr/>
        </p:nvSpPr>
        <p:spPr>
          <a:xfrm>
            <a:off x="4311941" y="2232750"/>
            <a:ext cx="7130642" cy="627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Connect Neighborhoods to Bristol Central High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F15A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AE219A7-E588-4FFA-AE44-8AD1E5ED5EC9}"/>
              </a:ext>
            </a:extLst>
          </p:cNvPr>
          <p:cNvSpPr/>
          <p:nvPr/>
        </p:nvSpPr>
        <p:spPr>
          <a:xfrm>
            <a:off x="10536572" y="3030523"/>
            <a:ext cx="1593909" cy="15939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3DAAFBF-D497-4273-AE35-0AD80ECFC733}"/>
              </a:ext>
            </a:extLst>
          </p:cNvPr>
          <p:cNvSpPr/>
          <p:nvPr/>
        </p:nvSpPr>
        <p:spPr>
          <a:xfrm>
            <a:off x="6096000" y="3665290"/>
            <a:ext cx="3015843" cy="30158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A70A4D-50E0-47E1-8649-5EE2F035F504}"/>
              </a:ext>
            </a:extLst>
          </p:cNvPr>
          <p:cNvCxnSpPr>
            <a:cxnSpLocks/>
            <a:stCxn id="8" idx="6"/>
            <a:endCxn id="7" idx="3"/>
          </p:cNvCxnSpPr>
          <p:nvPr/>
        </p:nvCxnSpPr>
        <p:spPr>
          <a:xfrm flipV="1">
            <a:off x="9111843" y="4391009"/>
            <a:ext cx="1658152" cy="7822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117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Purpose &amp; Need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AC84-9516-4DF6-AACC-B158DA4A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638736"/>
            <a:ext cx="7916924" cy="43065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Rehabilitate Existing Culvert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Deteriorating Roof Slab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Existing Scour Concerns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Existing Parapets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F15A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picture containing nature, rain&#10;&#10;Description automatically generated">
            <a:extLst>
              <a:ext uri="{FF2B5EF4-FFF2-40B4-BE49-F238E27FC236}">
                <a16:creationId xmlns:a16="http://schemas.microsoft.com/office/drawing/2014/main" id="{7E58E1B8-3D1C-4239-9794-97D2D5F5E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722" y="1411477"/>
            <a:ext cx="4068278" cy="5391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outdoor, plant, tree, forest&#10;&#10;Description automatically generated">
            <a:extLst>
              <a:ext uri="{FF2B5EF4-FFF2-40B4-BE49-F238E27FC236}">
                <a16:creationId xmlns:a16="http://schemas.microsoft.com/office/drawing/2014/main" id="{86DC9B21-7DC3-4B80-BEF9-D9F845B842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60" r="32193" b="27670"/>
          <a:stretch/>
        </p:blipFill>
        <p:spPr>
          <a:xfrm>
            <a:off x="323850" y="3717823"/>
            <a:ext cx="4639377" cy="3140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rock, ground, outdoor, rocky&#10;&#10;Description automatically generated">
            <a:extLst>
              <a:ext uri="{FF2B5EF4-FFF2-40B4-BE49-F238E27FC236}">
                <a16:creationId xmlns:a16="http://schemas.microsoft.com/office/drawing/2014/main" id="{8C54E936-6FA8-4C92-8CE2-8D45FAC40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410" y="2389826"/>
            <a:ext cx="5020729" cy="3984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0285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Proposed Improvements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98933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Proposed Improvements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AC84-9516-4DF6-AACC-B158DA4A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1629592"/>
            <a:ext cx="7916924" cy="43065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Roadway Realignment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Sightline Improvements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Full Depth Reconstruction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Drainage Improvements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Sidewalk Construction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Culvert Rehabilitation</a:t>
            </a:r>
          </a:p>
        </p:txBody>
      </p:sp>
    </p:spTree>
    <p:extLst>
      <p:ext uri="{BB962C8B-B14F-4D97-AF65-F5344CB8AC3E}">
        <p14:creationId xmlns:p14="http://schemas.microsoft.com/office/powerpoint/2010/main" val="423993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Presentation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1711842"/>
            <a:ext cx="9613861" cy="4224347"/>
          </a:xfrm>
        </p:spPr>
        <p:txBody>
          <a:bodyPr>
            <a:normAutofit/>
          </a:bodyPr>
          <a:lstStyle/>
          <a:p>
            <a:pPr marL="346075" indent="-346075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Introductions</a:t>
            </a:r>
          </a:p>
          <a:p>
            <a:pPr marL="346075" indent="-346075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Project Location</a:t>
            </a:r>
          </a:p>
          <a:p>
            <a:pPr marL="346075" indent="-346075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Purpose and Need of Project</a:t>
            </a:r>
          </a:p>
          <a:p>
            <a:pPr marL="393700" indent="-39370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Proposed Improvements</a:t>
            </a:r>
          </a:p>
          <a:p>
            <a:pPr marL="393700" indent="-39370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Right of Way (ROW)</a:t>
            </a:r>
          </a:p>
          <a:p>
            <a:pPr marL="393700" indent="-39370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Project Costs</a:t>
            </a:r>
          </a:p>
          <a:p>
            <a:pPr marL="393700" indent="-39370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Project Schedule</a:t>
            </a:r>
          </a:p>
          <a:p>
            <a:pPr marL="393700" lvl="0" indent="-39370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772565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Proposed Improvements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AC84-9516-4DF6-AACC-B158DA4A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1629592"/>
            <a:ext cx="3936428" cy="43065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Roadway Realignment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35 mph design speed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Appropriate superelevation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2885F83-E0CD-42ED-82B9-C5D82CF6E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620" y="1559852"/>
            <a:ext cx="7575250" cy="517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24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Proposed Improvements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AC84-9516-4DF6-AACC-B158DA4A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1629592"/>
            <a:ext cx="3936428" cy="43065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Sightline Improvements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885F83-E0CD-42ED-82B9-C5D82CF6EF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00903" y="2173845"/>
            <a:ext cx="8191097" cy="4684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4D077-A2CE-45DF-B3C8-B4C16CFBD5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2279387"/>
            <a:ext cx="7302976" cy="255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91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Proposed Improvements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AC84-9516-4DF6-AACC-B158DA4A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1629592"/>
            <a:ext cx="6529000" cy="43065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Full Depth Reconstruction</a:t>
            </a:r>
          </a:p>
        </p:txBody>
      </p:sp>
      <p:pic>
        <p:nvPicPr>
          <p:cNvPr id="15" name="Picture 14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B449408A-4A11-4A36-8CDC-BFF20FC6E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1" y="4316968"/>
            <a:ext cx="10232961" cy="25071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B99E89-769B-47B8-9DB1-A2D013F712DB}"/>
              </a:ext>
            </a:extLst>
          </p:cNvPr>
          <p:cNvSpPr txBox="1"/>
          <p:nvPr/>
        </p:nvSpPr>
        <p:spPr>
          <a:xfrm>
            <a:off x="421235" y="2829068"/>
            <a:ext cx="1513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5” Pavement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8BACDC-92B1-4B6D-A961-BA9C2F20193B}"/>
              </a:ext>
            </a:extLst>
          </p:cNvPr>
          <p:cNvSpPr txBox="1"/>
          <p:nvPr/>
        </p:nvSpPr>
        <p:spPr>
          <a:xfrm>
            <a:off x="421235" y="3449642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12” Base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A56887-0FD8-4721-AA43-954AC4AD76C7}"/>
              </a:ext>
            </a:extLst>
          </p:cNvPr>
          <p:cNvCxnSpPr>
            <a:cxnSpLocks/>
          </p:cNvCxnSpPr>
          <p:nvPr/>
        </p:nvCxnSpPr>
        <p:spPr>
          <a:xfrm>
            <a:off x="2025084" y="3013734"/>
            <a:ext cx="1027403" cy="30727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4C8DC41-E8A8-4DD1-A8BA-74107C4B2473}"/>
              </a:ext>
            </a:extLst>
          </p:cNvPr>
          <p:cNvCxnSpPr>
            <a:cxnSpLocks/>
          </p:cNvCxnSpPr>
          <p:nvPr/>
        </p:nvCxnSpPr>
        <p:spPr>
          <a:xfrm>
            <a:off x="1674820" y="3626122"/>
            <a:ext cx="870673" cy="2749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B4FF841-1710-4A0C-AB15-7E080EB4FDDB}"/>
              </a:ext>
            </a:extLst>
          </p:cNvPr>
          <p:cNvCxnSpPr>
            <a:cxnSpLocks/>
          </p:cNvCxnSpPr>
          <p:nvPr/>
        </p:nvCxnSpPr>
        <p:spPr>
          <a:xfrm>
            <a:off x="1534857" y="3634308"/>
            <a:ext cx="1399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7A8F88-82D2-4EAB-B749-D29E0AB50856}"/>
              </a:ext>
            </a:extLst>
          </p:cNvPr>
          <p:cNvCxnSpPr>
            <a:cxnSpLocks/>
          </p:cNvCxnSpPr>
          <p:nvPr/>
        </p:nvCxnSpPr>
        <p:spPr>
          <a:xfrm>
            <a:off x="1896513" y="3013734"/>
            <a:ext cx="1399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picture containing ground, outdoor, street, parked&#10;&#10;Description automatically generated">
            <a:extLst>
              <a:ext uri="{FF2B5EF4-FFF2-40B4-BE49-F238E27FC236}">
                <a16:creationId xmlns:a16="http://schemas.microsoft.com/office/drawing/2014/main" id="{F336F8A2-3E42-4A85-BEDA-5BCCB376F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0" t="11210" r="15100"/>
          <a:stretch/>
        </p:blipFill>
        <p:spPr>
          <a:xfrm>
            <a:off x="7966776" y="1527407"/>
            <a:ext cx="4041909" cy="4082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788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F02DAC3B-0D4C-42AB-997B-7ECBF0A7F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872" y="2394369"/>
            <a:ext cx="6077353" cy="43207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Proposed Improvements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AC84-9516-4DF6-AACC-B158DA4A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1629592"/>
            <a:ext cx="3853177" cy="6278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Drainage Improvements</a:t>
            </a:r>
          </a:p>
        </p:txBody>
      </p:sp>
      <p:pic>
        <p:nvPicPr>
          <p:cNvPr id="5" name="Picture 4" descr="A picture containing ground, outdoor, grass&#10;&#10;Description automatically generated">
            <a:extLst>
              <a:ext uri="{FF2B5EF4-FFF2-40B4-BE49-F238E27FC236}">
                <a16:creationId xmlns:a16="http://schemas.microsoft.com/office/drawing/2014/main" id="{7EA335E8-7C55-4B14-BD52-D4442ED779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1" t="50000" r="40838" b="4242"/>
          <a:stretch/>
        </p:blipFill>
        <p:spPr>
          <a:xfrm>
            <a:off x="7857925" y="1724842"/>
            <a:ext cx="3524250" cy="210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picture containing gear, wheel&#10;&#10;Description automatically generated">
            <a:extLst>
              <a:ext uri="{FF2B5EF4-FFF2-40B4-BE49-F238E27FC236}">
                <a16:creationId xmlns:a16="http://schemas.microsoft.com/office/drawing/2014/main" id="{DC7A8693-030C-4486-A190-F6B42DB0C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200" y="3981450"/>
            <a:ext cx="4221116" cy="273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id="{081818FA-7E19-4AB0-B168-FAA0AEEB4F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75" t="1720" r="4718"/>
          <a:stretch/>
        </p:blipFill>
        <p:spPr>
          <a:xfrm>
            <a:off x="209848" y="2927016"/>
            <a:ext cx="3933426" cy="294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9847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Proposed Improvements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AC84-9516-4DF6-AACC-B158DA4A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1629592"/>
            <a:ext cx="6529000" cy="43065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Sidewalk Construction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E79C918-AF39-4C62-A767-D9E6E366AA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5"/>
          <a:stretch/>
        </p:blipFill>
        <p:spPr>
          <a:xfrm>
            <a:off x="5057775" y="1629592"/>
            <a:ext cx="6905625" cy="3638054"/>
          </a:xfrm>
          <a:prstGeom prst="rect">
            <a:avLst/>
          </a:prstGeom>
        </p:spPr>
      </p:pic>
      <p:pic>
        <p:nvPicPr>
          <p:cNvPr id="7" name="Picture 6" descr="A picture containing grass, outdoor, tree, road&#10;&#10;Description automatically generated">
            <a:extLst>
              <a:ext uri="{FF2B5EF4-FFF2-40B4-BE49-F238E27FC236}">
                <a16:creationId xmlns:a16="http://schemas.microsoft.com/office/drawing/2014/main" id="{83267340-FBB0-4D10-A2D8-067AD17C5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51" y="3676650"/>
            <a:ext cx="7128961" cy="318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5946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Proposed Improvements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AC84-9516-4DF6-AACC-B158DA4A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1629592"/>
            <a:ext cx="6529000" cy="43065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Culvert Rehabilitation</a:t>
            </a:r>
          </a:p>
        </p:txBody>
      </p:sp>
      <p:pic>
        <p:nvPicPr>
          <p:cNvPr id="13" name="Picture 12" descr="Diagram, engineering drawing&#10;&#10;Description automatically generated">
            <a:extLst>
              <a:ext uri="{FF2B5EF4-FFF2-40B4-BE49-F238E27FC236}">
                <a16:creationId xmlns:a16="http://schemas.microsoft.com/office/drawing/2014/main" id="{4C0C7FEA-3AC9-4968-B61E-8FC1D9DCB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487" y="1455484"/>
            <a:ext cx="5381624" cy="3772924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1F6003BF-078F-4A5A-8DD7-8A8D4EA54B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43"/>
          <a:stretch/>
        </p:blipFill>
        <p:spPr>
          <a:xfrm>
            <a:off x="185738" y="3062179"/>
            <a:ext cx="6529000" cy="3684075"/>
          </a:xfrm>
          <a:prstGeom prst="rect">
            <a:avLst/>
          </a:prstGeom>
        </p:spPr>
      </p:pic>
      <p:pic>
        <p:nvPicPr>
          <p:cNvPr id="19" name="Picture 18" descr="A picture containing ground&#10;&#10;Description automatically generated">
            <a:extLst>
              <a:ext uri="{FF2B5EF4-FFF2-40B4-BE49-F238E27FC236}">
                <a16:creationId xmlns:a16="http://schemas.microsoft.com/office/drawing/2014/main" id="{0C1EBCC4-0B27-41B5-B5FE-8D5C83F6E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718" y="4745554"/>
            <a:ext cx="2867061" cy="1915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2835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Right of Way (ROW)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58573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Right of Way (ROW)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AC84-9516-4DF6-AACC-B158DA4A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1629592"/>
            <a:ext cx="7916924" cy="43065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Easement for the Safety of the Highway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Right to Grade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Sightline Easement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AEB25-1D23-4593-B96C-2DE43F2ABA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67083" y="2250782"/>
            <a:ext cx="6523992" cy="4594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FB39C5-CF2D-429D-A456-F4D74F8256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44" b="11392"/>
          <a:stretch/>
        </p:blipFill>
        <p:spPr>
          <a:xfrm>
            <a:off x="144284" y="3695700"/>
            <a:ext cx="606460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4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Right of Way (ROW)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AC84-9516-4DF6-AACC-B158DA4A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1629592"/>
            <a:ext cx="7916924" cy="476281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CT DOT Office of Rights of Way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Just compensation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Federally regulated process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You will be contacted by ROW coordinator 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Explanation of impacts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Explanation of assessment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Design team available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Time to review, obtain outside appraisal</a:t>
            </a:r>
          </a:p>
        </p:txBody>
      </p:sp>
    </p:spTree>
    <p:extLst>
      <p:ext uri="{BB962C8B-B14F-4D97-AF65-F5344CB8AC3E}">
        <p14:creationId xmlns:p14="http://schemas.microsoft.com/office/powerpoint/2010/main" val="3059952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Project Costs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7984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Introductions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60783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Project Costs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AC84-9516-4DF6-AACC-B158DA4A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1629592"/>
            <a:ext cx="8158878" cy="43065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Design - $165,000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100% City Funds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Construction (est.) - $3,000,000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100% State Funds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Right of Way (est.) - $10,000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100% State Funds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61CDD9E-7CD3-4DC4-8A81-25AD9A612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632" y="1559293"/>
            <a:ext cx="3852091" cy="49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25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Project Schedule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59256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Project Schedule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AC84-9516-4DF6-AACC-B158DA4A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1629592"/>
            <a:ext cx="8158878" cy="43065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Design Completion – January 2022</a:t>
            </a:r>
          </a:p>
          <a:p>
            <a:pPr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Construction – April through November 2022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Access maintained to all properties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Alternating one-way</a:t>
            </a:r>
          </a:p>
          <a:p>
            <a:pPr lvl="1">
              <a:lnSpc>
                <a:spcPct val="110000"/>
              </a:lnSpc>
              <a:spcBef>
                <a:spcPts val="799"/>
              </a:spcBef>
              <a:spcAft>
                <a:spcPts val="799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Driving on gravel surface</a:t>
            </a:r>
          </a:p>
        </p:txBody>
      </p:sp>
    </p:spTree>
    <p:extLst>
      <p:ext uri="{BB962C8B-B14F-4D97-AF65-F5344CB8AC3E}">
        <p14:creationId xmlns:p14="http://schemas.microsoft.com/office/powerpoint/2010/main" val="13422279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04521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City of Bristol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AC84-9516-4DF6-AACC-B158DA4A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1629592"/>
            <a:ext cx="7916924" cy="4306597"/>
          </a:xfrm>
        </p:spPr>
        <p:txBody>
          <a:bodyPr>
            <a:normAutofit/>
          </a:bodyPr>
          <a:lstStyle/>
          <a:p>
            <a:pPr marL="393700" indent="-3937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Raymond Rogozinski, PE</a:t>
            </a:r>
          </a:p>
          <a:p>
            <a:pPr marL="850900" lvl="1" indent="-3937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Director of Public Works</a:t>
            </a:r>
          </a:p>
          <a:p>
            <a:pPr marL="393700" indent="-3937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21409A"/>
              </a:solidFill>
              <a:effectLst/>
            </a:endParaRPr>
          </a:p>
          <a:p>
            <a:pPr marL="393700" indent="-3937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Nancy Levesque, PE</a:t>
            </a:r>
          </a:p>
          <a:p>
            <a:pPr marL="850900" lvl="1" indent="-3937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City Engineer</a:t>
            </a:r>
          </a:p>
          <a:p>
            <a:pPr marL="393700" indent="-3937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21409A"/>
              </a:solidFill>
              <a:effectLst/>
            </a:endParaRPr>
          </a:p>
          <a:p>
            <a:pPr marL="393700" indent="-3937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Jason Morrocco</a:t>
            </a:r>
          </a:p>
          <a:p>
            <a:pPr marL="850900" lvl="1" indent="-3937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Project Manager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14B1B5F3-FBDF-4E05-901B-E74663064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251" y="1849076"/>
            <a:ext cx="6167658" cy="2600480"/>
          </a:xfrm>
          <a:prstGeom prst="rect">
            <a:avLst/>
          </a:prstGeom>
        </p:spPr>
      </p:pic>
      <p:pic>
        <p:nvPicPr>
          <p:cNvPr id="17" name="Picture 16" descr="A picture containing text, blue&#10;&#10;Description automatically generated">
            <a:extLst>
              <a:ext uri="{FF2B5EF4-FFF2-40B4-BE49-F238E27FC236}">
                <a16:creationId xmlns:a16="http://schemas.microsoft.com/office/drawing/2014/main" id="{47195BD6-6E23-4F86-B9A4-AA0A73BD1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533" y="4669039"/>
            <a:ext cx="1925601" cy="192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68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AI Engineers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AC84-9516-4DF6-AACC-B158DA4A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1629592"/>
            <a:ext cx="7916924" cy="4306597"/>
          </a:xfrm>
        </p:spPr>
        <p:txBody>
          <a:bodyPr>
            <a:normAutofit/>
          </a:bodyPr>
          <a:lstStyle/>
          <a:p>
            <a:pPr marL="393700" indent="-3937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Erik Jarboe, PE</a:t>
            </a:r>
          </a:p>
          <a:p>
            <a:pPr marL="850900" lvl="1" indent="-3937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Project Manager</a:t>
            </a:r>
          </a:p>
          <a:p>
            <a:pPr marL="850900" lvl="1" indent="-3937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21409A"/>
              </a:solidFill>
              <a:effectLst/>
            </a:endParaRPr>
          </a:p>
          <a:p>
            <a:pPr marL="393700" indent="-3937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DJ Logan, PE</a:t>
            </a:r>
          </a:p>
          <a:p>
            <a:pPr marL="850900" lvl="1" indent="-3937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1409A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Designer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CAC25BC-3B70-49F6-B2B7-2B1DBA1B0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069" y="3510966"/>
            <a:ext cx="6011153" cy="190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00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Project Location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02308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Project Location</a:t>
            </a:r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F70DD0E-CE2C-400C-B6A6-BEC599B8C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61" t="5187"/>
          <a:stretch/>
        </p:blipFill>
        <p:spPr>
          <a:xfrm>
            <a:off x="2714325" y="1324598"/>
            <a:ext cx="5890661" cy="5533402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CF7BC0D-C3C0-429E-8FAD-753BDD2F68B4}"/>
              </a:ext>
            </a:extLst>
          </p:cNvPr>
          <p:cNvSpPr/>
          <p:nvPr/>
        </p:nvSpPr>
        <p:spPr>
          <a:xfrm rot="20580930">
            <a:off x="4108486" y="5385732"/>
            <a:ext cx="522237" cy="266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0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1CF-4D7A-433C-9A31-738D5F0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AI Engineers</a:t>
            </a:r>
            <a:endParaRPr lang="en-US" dirty="0"/>
          </a:p>
        </p:txBody>
      </p:sp>
      <p:pic>
        <p:nvPicPr>
          <p:cNvPr id="9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1D71D3CF-BFE1-4186-B20E-19FC4A171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03" r="4005"/>
          <a:stretch/>
        </p:blipFill>
        <p:spPr>
          <a:xfrm>
            <a:off x="0" y="1322172"/>
            <a:ext cx="12192000" cy="5535828"/>
          </a:xfr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80C32F5-4E45-4CD2-BF16-A9215215EAE6}"/>
              </a:ext>
            </a:extLst>
          </p:cNvPr>
          <p:cNvSpPr/>
          <p:nvPr/>
        </p:nvSpPr>
        <p:spPr>
          <a:xfrm rot="20386066">
            <a:off x="5212116" y="4029077"/>
            <a:ext cx="1569141" cy="537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28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Purpose &amp; Need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80961303"/>
      </p:ext>
    </p:extLst>
  </p:cSld>
  <p:clrMapOvr>
    <a:masterClrMapping/>
  </p:clrMapOvr>
</p:sld>
</file>

<file path=ppt/theme/theme1.xml><?xml version="1.0" encoding="utf-8"?>
<a:theme xmlns:a="http://schemas.openxmlformats.org/drawingml/2006/main" name="1_Berl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780ECAFD12134CB7C978070A227D09" ma:contentTypeVersion="14" ma:contentTypeDescription="Create a new document." ma:contentTypeScope="" ma:versionID="22713bb9dfa95ad2ba19539bdd0747f8">
  <xsd:schema xmlns:xsd="http://www.w3.org/2001/XMLSchema" xmlns:xs="http://www.w3.org/2001/XMLSchema" xmlns:p="http://schemas.microsoft.com/office/2006/metadata/properties" xmlns:ns3="77f9d440-34a7-4b0d-a392-2795a2a6356e" xmlns:ns4="46e19832-3efc-4aec-b376-15f71dbbec32" targetNamespace="http://schemas.microsoft.com/office/2006/metadata/properties" ma:root="true" ma:fieldsID="aaab39ad60fda2333fc8e6741c8aa2c7" ns3:_="" ns4:_="">
    <xsd:import namespace="77f9d440-34a7-4b0d-a392-2795a2a6356e"/>
    <xsd:import namespace="46e19832-3efc-4aec-b376-15f71dbbec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f9d440-34a7-4b0d-a392-2795a2a635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e19832-3efc-4aec-b376-15f71dbbec3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56E4D0-901C-4755-8D36-98F5BE526B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D95DB7-2695-4F4E-A922-D833E5856C7C}">
  <ds:schemaRefs>
    <ds:schemaRef ds:uri="http://schemas.microsoft.com/office/2006/documentManagement/types"/>
    <ds:schemaRef ds:uri="77f9d440-34a7-4b0d-a392-2795a2a6356e"/>
    <ds:schemaRef ds:uri="http://purl.org/dc/terms/"/>
    <ds:schemaRef ds:uri="http://www.w3.org/XML/1998/namespace"/>
    <ds:schemaRef ds:uri="http://schemas.microsoft.com/office/infopath/2007/PartnerControls"/>
    <ds:schemaRef ds:uri="http://purl.org/dc/dcmitype/"/>
    <ds:schemaRef ds:uri="http://purl.org/dc/elements/1.1/"/>
    <ds:schemaRef ds:uri="http://schemas.openxmlformats.org/package/2006/metadata/core-properties"/>
    <ds:schemaRef ds:uri="46e19832-3efc-4aec-b376-15f71dbbec3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AB65E16-AAAC-4325-A16F-197CD3BFC5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f9d440-34a7-4b0d-a392-2795a2a6356e"/>
    <ds:schemaRef ds:uri="46e19832-3efc-4aec-b376-15f71dbbec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1990</TotalTime>
  <Words>403</Words>
  <Application>Microsoft Office PowerPoint</Application>
  <PresentationFormat>Widescreen</PresentationFormat>
  <Paragraphs>148</Paragraphs>
  <Slides>33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Times New Roman</vt:lpstr>
      <vt:lpstr>Trebuchet MS</vt:lpstr>
      <vt:lpstr>Wingdings</vt:lpstr>
      <vt:lpstr>1_Berlin</vt:lpstr>
      <vt:lpstr>Reconstruction of Wolcott Street</vt:lpstr>
      <vt:lpstr>Presentation Outline</vt:lpstr>
      <vt:lpstr>Introductions</vt:lpstr>
      <vt:lpstr>City of Bristol</vt:lpstr>
      <vt:lpstr>AI Engineers</vt:lpstr>
      <vt:lpstr>Project Location</vt:lpstr>
      <vt:lpstr>Project Location</vt:lpstr>
      <vt:lpstr>AI Engineers</vt:lpstr>
      <vt:lpstr>Purpose &amp; Need</vt:lpstr>
      <vt:lpstr>Purpose &amp; Need</vt:lpstr>
      <vt:lpstr>Purpose &amp; Need</vt:lpstr>
      <vt:lpstr>PowerPoint Presentation</vt:lpstr>
      <vt:lpstr>Purpose &amp; Need</vt:lpstr>
      <vt:lpstr>Purpose &amp; Need</vt:lpstr>
      <vt:lpstr>Purpose &amp; Need</vt:lpstr>
      <vt:lpstr>Purpose &amp; Need</vt:lpstr>
      <vt:lpstr>Purpose &amp; Need</vt:lpstr>
      <vt:lpstr>Proposed Improvements</vt:lpstr>
      <vt:lpstr>Proposed Improvements</vt:lpstr>
      <vt:lpstr>Proposed Improvements</vt:lpstr>
      <vt:lpstr>Proposed Improvements</vt:lpstr>
      <vt:lpstr>Proposed Improvements</vt:lpstr>
      <vt:lpstr>Proposed Improvements</vt:lpstr>
      <vt:lpstr>Proposed Improvements</vt:lpstr>
      <vt:lpstr>Proposed Improvements</vt:lpstr>
      <vt:lpstr>Right of Way (ROW)</vt:lpstr>
      <vt:lpstr>Right of Way (ROW)</vt:lpstr>
      <vt:lpstr>Right of Way (ROW)</vt:lpstr>
      <vt:lpstr>Project Costs</vt:lpstr>
      <vt:lpstr>Project Costs</vt:lpstr>
      <vt:lpstr>Project Schedule</vt:lpstr>
      <vt:lpstr>Project Schedule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&amp; Preparation of Construction Documents Reconstruction of Wolcott Street</dc:title>
  <dc:creator>Vikas Bishnoi</dc:creator>
  <cp:lastModifiedBy>Erik Jarboe, PE</cp:lastModifiedBy>
  <cp:revision>150</cp:revision>
  <cp:lastPrinted>2021-09-14T19:26:25Z</cp:lastPrinted>
  <dcterms:created xsi:type="dcterms:W3CDTF">2020-10-15T17:31:40Z</dcterms:created>
  <dcterms:modified xsi:type="dcterms:W3CDTF">2021-09-16T13:40:57Z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0x01010097780ECAFD12134CB7C978070A227D09</vt:lpwstr>
  </property>
</Properties>
</file>